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4" r:id="rId2"/>
    <p:sldId id="262" r:id="rId3"/>
    <p:sldId id="263" r:id="rId4"/>
    <p:sldId id="395" r:id="rId5"/>
    <p:sldId id="396" r:id="rId6"/>
    <p:sldId id="264" r:id="rId7"/>
    <p:sldId id="265" r:id="rId8"/>
    <p:sldId id="266" r:id="rId9"/>
    <p:sldId id="267" r:id="rId10"/>
    <p:sldId id="326" r:id="rId11"/>
    <p:sldId id="268" r:id="rId12"/>
    <p:sldId id="269" r:id="rId13"/>
    <p:sldId id="271" r:id="rId14"/>
    <p:sldId id="272" r:id="rId15"/>
    <p:sldId id="270" r:id="rId16"/>
    <p:sldId id="259" r:id="rId17"/>
    <p:sldId id="260" r:id="rId18"/>
    <p:sldId id="276" r:id="rId19"/>
    <p:sldId id="325" r:id="rId20"/>
    <p:sldId id="277" r:id="rId21"/>
    <p:sldId id="261" r:id="rId22"/>
    <p:sldId id="256" r:id="rId23"/>
    <p:sldId id="279" r:id="rId24"/>
    <p:sldId id="352" r:id="rId25"/>
    <p:sldId id="442" r:id="rId26"/>
    <p:sldId id="468" r:id="rId27"/>
    <p:sldId id="469" r:id="rId28"/>
    <p:sldId id="353" r:id="rId29"/>
    <p:sldId id="354" r:id="rId30"/>
    <p:sldId id="355" r:id="rId31"/>
    <p:sldId id="471" r:id="rId32"/>
    <p:sldId id="470" r:id="rId33"/>
    <p:sldId id="280" r:id="rId34"/>
    <p:sldId id="281" r:id="rId35"/>
    <p:sldId id="282" r:id="rId36"/>
    <p:sldId id="283" r:id="rId37"/>
    <p:sldId id="356" r:id="rId38"/>
    <p:sldId id="473" r:id="rId39"/>
    <p:sldId id="284" r:id="rId40"/>
    <p:sldId id="285" r:id="rId41"/>
    <p:sldId id="286" r:id="rId42"/>
    <p:sldId id="472" r:id="rId43"/>
    <p:sldId id="380" r:id="rId44"/>
    <p:sldId id="381" r:id="rId45"/>
    <p:sldId id="382" r:id="rId46"/>
    <p:sldId id="278" r:id="rId47"/>
    <p:sldId id="257" r:id="rId48"/>
    <p:sldId id="275" r:id="rId49"/>
    <p:sldId id="258" r:id="rId50"/>
    <p:sldId id="370" r:id="rId51"/>
    <p:sldId id="371" r:id="rId52"/>
    <p:sldId id="372" r:id="rId53"/>
    <p:sldId id="375" r:id="rId54"/>
    <p:sldId id="373" r:id="rId55"/>
    <p:sldId id="383" r:id="rId56"/>
    <p:sldId id="369" r:id="rId57"/>
    <p:sldId id="374"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428" y="48"/>
      </p:cViewPr>
      <p:guideLst>
        <p:guide orient="horz" pos="217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42A889-0E93-423D-BBCD-025433538E17}" type="datetimeFigureOut">
              <a:rPr lang="en-US" smtClean="0"/>
              <a:t>02-Dec-25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42A889-0E93-423D-BBCD-025433538E17}" type="datetimeFigureOut">
              <a:rPr lang="en-US" smtClean="0"/>
              <a:t>02-Dec-25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42A889-0E93-423D-BBCD-025433538E17}" type="datetimeFigureOut">
              <a:rPr lang="en-US" smtClean="0"/>
              <a:t>02-Dec-25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42A889-0E93-423D-BBCD-025433538E17}" type="datetimeFigureOut">
              <a:rPr lang="en-US" smtClean="0"/>
              <a:t>02-Dec-25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42A889-0E93-423D-BBCD-025433538E17}" type="datetimeFigureOut">
              <a:rPr lang="en-US" smtClean="0"/>
              <a:t>02-Dec-25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42A889-0E93-423D-BBCD-025433538E17}" type="datetimeFigureOut">
              <a:rPr lang="en-US" smtClean="0"/>
              <a:t>02-Dec-25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42A889-0E93-423D-BBCD-025433538E17}" type="datetimeFigureOut">
              <a:rPr lang="en-US" smtClean="0"/>
              <a:t>02-Dec-25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42A889-0E93-423D-BBCD-025433538E17}" type="datetimeFigureOut">
              <a:rPr lang="en-US" smtClean="0"/>
              <a:t>02-Dec-25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42A889-0E93-423D-BBCD-025433538E17}" type="datetimeFigureOut">
              <a:rPr lang="en-US" smtClean="0"/>
              <a:t>02-Dec-25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42A889-0E93-423D-BBCD-025433538E17}" type="datetimeFigureOut">
              <a:rPr lang="en-US" smtClean="0"/>
              <a:t>02-Dec-25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42A889-0E93-423D-BBCD-025433538E17}" type="datetimeFigureOut">
              <a:rPr lang="en-US" smtClean="0"/>
              <a:t>02-Dec-25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31469-8964-492E-9716-60B424A7D0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42A889-0E93-423D-BBCD-025433538E17}" type="datetimeFigureOut">
              <a:rPr lang="en-US" smtClean="0"/>
              <a:t>02-Dec-25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31469-8964-492E-9716-60B424A7D01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7330" y="144780"/>
            <a:ext cx="8689340" cy="6518910"/>
          </a:xfrm>
          <a:prstGeom prst="rect">
            <a:avLst/>
          </a:prstGeom>
        </p:spPr>
      </p:pic>
      <p:sp>
        <p:nvSpPr>
          <p:cNvPr id="2" name="Title 1"/>
          <p:cNvSpPr>
            <a:spLocks noGrp="1"/>
          </p:cNvSpPr>
          <p:nvPr>
            <p:ph type="ctrTitle"/>
          </p:nvPr>
        </p:nvSpPr>
        <p:spPr>
          <a:xfrm>
            <a:off x="685800" y="4917440"/>
            <a:ext cx="7772400" cy="1232535"/>
          </a:xfrm>
        </p:spPr>
        <p:txBody>
          <a:bodyPr>
            <a:normAutofit fontScale="90000"/>
          </a:bodyPr>
          <a:lstStyle/>
          <a:p>
            <a:r>
              <a:rPr lang="en-US" b="1" dirty="0">
                <a:solidFill>
                  <a:schemeClr val="bg1"/>
                </a:solidFill>
              </a:rPr>
              <a:t>Cloud Computing</a:t>
            </a:r>
            <a:br>
              <a:rPr lang="en-US" b="1" dirty="0">
                <a:solidFill>
                  <a:schemeClr val="bg1"/>
                </a:solidFill>
              </a:rPr>
            </a:br>
            <a:endParaRPr lang="en-US" b="1" dirty="0">
              <a:solidFill>
                <a:schemeClr val="bg1"/>
              </a:solidFill>
            </a:endParaRPr>
          </a:p>
        </p:txBody>
      </p:sp>
      <p:pic>
        <p:nvPicPr>
          <p:cNvPr id="4" name="Picture 3"/>
          <p:cNvPicPr>
            <a:picLocks noChangeAspect="1"/>
          </p:cNvPicPr>
          <p:nvPr/>
        </p:nvPicPr>
        <p:blipFill>
          <a:blip r:embed="rId3"/>
          <a:stretch>
            <a:fillRect/>
          </a:stretch>
        </p:blipFill>
        <p:spPr>
          <a:xfrm>
            <a:off x="7251700" y="144780"/>
            <a:ext cx="1527175" cy="746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318135" y="609600"/>
            <a:ext cx="8508365" cy="53886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altLang="zh-TW" dirty="0"/>
              <a:t>Distributed System Characteristics</a:t>
            </a:r>
            <a:br>
              <a:rPr lang="en-US" altLang="zh-TW" dirty="0"/>
            </a:br>
            <a:r>
              <a:rPr lang="en-US" altLang="zh-TW" dirty="0"/>
              <a:t>(SEAM)</a:t>
            </a:r>
            <a:endParaRPr lang="en-US" dirty="0"/>
          </a:p>
        </p:txBody>
      </p:sp>
      <p:sp>
        <p:nvSpPr>
          <p:cNvPr id="3" name="Content Placeholder 2"/>
          <p:cNvSpPr>
            <a:spLocks noGrp="1"/>
          </p:cNvSpPr>
          <p:nvPr>
            <p:ph idx="1"/>
          </p:nvPr>
        </p:nvSpPr>
        <p:spPr/>
        <p:txBody>
          <a:bodyPr>
            <a:normAutofit lnSpcReduction="10000"/>
          </a:bodyPr>
          <a:lstStyle/>
          <a:p>
            <a:r>
              <a:rPr lang="en-US" dirty="0"/>
              <a:t>To present a </a:t>
            </a:r>
            <a:r>
              <a:rPr lang="en-US" dirty="0">
                <a:solidFill>
                  <a:srgbClr val="FF0000"/>
                </a:solidFill>
              </a:rPr>
              <a:t>Single-system image:</a:t>
            </a:r>
          </a:p>
          <a:p>
            <a:pPr lvl="1"/>
            <a:r>
              <a:rPr lang="en-US" dirty="0"/>
              <a:t>Hide internal organization, communication details </a:t>
            </a:r>
          </a:p>
          <a:p>
            <a:pPr lvl="1"/>
            <a:r>
              <a:rPr lang="en-US" dirty="0"/>
              <a:t>Provide uniform interface</a:t>
            </a:r>
          </a:p>
          <a:p>
            <a:r>
              <a:rPr lang="en-US" dirty="0"/>
              <a:t>Easily </a:t>
            </a:r>
            <a:r>
              <a:rPr lang="en-US" dirty="0">
                <a:solidFill>
                  <a:srgbClr val="FF0000"/>
                </a:solidFill>
              </a:rPr>
              <a:t>Expandable</a:t>
            </a:r>
          </a:p>
          <a:p>
            <a:pPr lvl="1"/>
            <a:r>
              <a:rPr lang="en-US" dirty="0"/>
              <a:t>Adding new computers is hidden	 from users</a:t>
            </a:r>
          </a:p>
          <a:p>
            <a:r>
              <a:rPr lang="en-US" dirty="0"/>
              <a:t>Continuous</a:t>
            </a:r>
            <a:r>
              <a:rPr lang="en-US" dirty="0">
                <a:solidFill>
                  <a:srgbClr val="FF0000"/>
                </a:solidFill>
              </a:rPr>
              <a:t> Availability</a:t>
            </a:r>
          </a:p>
          <a:p>
            <a:pPr lvl="1"/>
            <a:r>
              <a:rPr lang="en-US" dirty="0"/>
              <a:t>Failures in one component can be covered by other components</a:t>
            </a:r>
          </a:p>
          <a:p>
            <a:r>
              <a:rPr lang="en-US" dirty="0"/>
              <a:t>Supported by </a:t>
            </a:r>
            <a:r>
              <a:rPr lang="en-US" dirty="0">
                <a:solidFill>
                  <a:srgbClr val="FF0000"/>
                </a:solidFill>
              </a:rPr>
              <a:t>Middleware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altLang="zh-TW" dirty="0"/>
              <a:t>Advantages of Distributed System over Centralized System(SIRI)</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lgn="just"/>
            <a:r>
              <a:rPr lang="en-US" b="1" dirty="0">
                <a:solidFill>
                  <a:srgbClr val="FF0000"/>
                </a:solidFill>
              </a:rPr>
              <a:t>Speed </a:t>
            </a:r>
            <a:r>
              <a:rPr lang="en-US" b="1" dirty="0"/>
              <a:t>-</a:t>
            </a:r>
            <a:r>
              <a:rPr lang="en-US" dirty="0"/>
              <a:t> When used to implement parallel processing where only goal is to </a:t>
            </a:r>
            <a:r>
              <a:rPr lang="en-US" dirty="0">
                <a:solidFill>
                  <a:srgbClr val="00B050"/>
                </a:solidFill>
              </a:rPr>
              <a:t>achieve</a:t>
            </a:r>
            <a:br>
              <a:rPr lang="en-US" dirty="0">
                <a:solidFill>
                  <a:srgbClr val="00B050"/>
                </a:solidFill>
              </a:rPr>
            </a:br>
            <a:r>
              <a:rPr lang="en-US" dirty="0">
                <a:solidFill>
                  <a:srgbClr val="00B050"/>
                </a:solidFill>
              </a:rPr>
              <a:t>maximum speed </a:t>
            </a:r>
            <a:r>
              <a:rPr lang="en-US" dirty="0"/>
              <a:t>on a </a:t>
            </a:r>
            <a:r>
              <a:rPr lang="en-US" dirty="0">
                <a:solidFill>
                  <a:srgbClr val="7030A0"/>
                </a:solidFill>
              </a:rPr>
              <a:t>single problem</a:t>
            </a:r>
            <a:r>
              <a:rPr lang="en-US" dirty="0"/>
              <a:t>, distributed systems can achieve very high speed as</a:t>
            </a:r>
            <a:br>
              <a:rPr lang="en-US" dirty="0"/>
            </a:br>
            <a:r>
              <a:rPr lang="en-US" dirty="0"/>
              <a:t>compared to the centralized ones.</a:t>
            </a:r>
          </a:p>
          <a:p>
            <a:pPr marL="514350" indent="-514350" algn="just"/>
            <a:endParaRPr lang="en-US" dirty="0"/>
          </a:p>
          <a:p>
            <a:pPr marL="514350" indent="-514350" algn="just"/>
            <a:r>
              <a:rPr lang="en-US" b="1" dirty="0"/>
              <a:t> </a:t>
            </a:r>
            <a:r>
              <a:rPr lang="en-US" b="1" dirty="0">
                <a:solidFill>
                  <a:srgbClr val="FF0000"/>
                </a:solidFill>
              </a:rPr>
              <a:t>Inherent Distribution-</a:t>
            </a:r>
            <a:r>
              <a:rPr lang="en-US" dirty="0">
                <a:solidFill>
                  <a:srgbClr val="FF0000"/>
                </a:solidFill>
              </a:rPr>
              <a:t> </a:t>
            </a:r>
            <a:r>
              <a:rPr lang="en-US" dirty="0"/>
              <a:t>Another reason for building a distributed system is that some</a:t>
            </a:r>
            <a:br>
              <a:rPr lang="en-US" dirty="0"/>
            </a:br>
            <a:r>
              <a:rPr lang="en-US" dirty="0"/>
              <a:t>applications are inherently distributed. </a:t>
            </a:r>
            <a:r>
              <a:rPr lang="en-US" dirty="0">
                <a:solidFill>
                  <a:srgbClr val="00B050"/>
                </a:solidFill>
              </a:rPr>
              <a:t>Banking, Airline reservation</a:t>
            </a:r>
            <a:r>
              <a:rPr lang="en-US" dirty="0"/>
              <a:t> etc. are examples of the</a:t>
            </a:r>
            <a:br>
              <a:rPr lang="en-US" dirty="0"/>
            </a:br>
            <a:r>
              <a:rPr lang="en-US" dirty="0"/>
              <a:t>applications that are inherently distributed . When all the branches of a bank are connected,</a:t>
            </a:r>
            <a:br>
              <a:rPr lang="en-US" dirty="0"/>
            </a:br>
            <a:r>
              <a:rPr lang="en-US" dirty="0"/>
              <a:t>we have a </a:t>
            </a:r>
            <a:r>
              <a:rPr lang="en-US" dirty="0">
                <a:solidFill>
                  <a:srgbClr val="00B050"/>
                </a:solidFill>
              </a:rPr>
              <a:t>commercial distributed system.</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a:bodyPr>
          <a:lstStyle/>
          <a:p>
            <a:r>
              <a:rPr lang="en-US" altLang="zh-TW" dirty="0"/>
              <a:t>					</a:t>
            </a:r>
            <a:r>
              <a:rPr lang="en-US" altLang="zh-TW" dirty="0" err="1"/>
              <a:t>Contd</a:t>
            </a:r>
            <a:r>
              <a:rPr lang="en-US" altLang="zh-TW" dirty="0"/>
              <a:t> ..</a:t>
            </a:r>
            <a:endParaRPr lang="en-US" dirty="0"/>
          </a:p>
        </p:txBody>
      </p:sp>
      <p:sp>
        <p:nvSpPr>
          <p:cNvPr id="3" name="Content Placeholder 2"/>
          <p:cNvSpPr>
            <a:spLocks noGrp="1"/>
          </p:cNvSpPr>
          <p:nvPr>
            <p:ph idx="1"/>
          </p:nvPr>
        </p:nvSpPr>
        <p:spPr/>
        <p:txBody>
          <a:bodyPr>
            <a:normAutofit fontScale="92500"/>
          </a:bodyPr>
          <a:lstStyle/>
          <a:p>
            <a:pPr marL="514350" indent="-514350" algn="just"/>
            <a:r>
              <a:rPr lang="en-US" sz="2500" b="1" dirty="0">
                <a:solidFill>
                  <a:srgbClr val="FF0000"/>
                </a:solidFill>
              </a:rPr>
              <a:t>Reliability</a:t>
            </a:r>
            <a:r>
              <a:rPr lang="en-US" sz="2500" dirty="0"/>
              <a:t>- By </a:t>
            </a:r>
            <a:r>
              <a:rPr lang="en-US" sz="2500" dirty="0">
                <a:solidFill>
                  <a:srgbClr val="00B050"/>
                </a:solidFill>
              </a:rPr>
              <a:t>distributing the workload</a:t>
            </a:r>
            <a:r>
              <a:rPr lang="en-US" sz="2500" dirty="0"/>
              <a:t> over many machines, a </a:t>
            </a:r>
            <a:r>
              <a:rPr lang="en-US" sz="2500" dirty="0">
                <a:solidFill>
                  <a:srgbClr val="00B050"/>
                </a:solidFill>
                <a:effectLst>
                  <a:outerShdw blurRad="38100" dist="38100" dir="2700000" algn="tl">
                    <a:srgbClr val="000000">
                      <a:alpha val="43137"/>
                    </a:srgbClr>
                  </a:outerShdw>
                </a:effectLst>
              </a:rPr>
              <a:t>single chip failure will bring down </a:t>
            </a:r>
            <a:r>
              <a:rPr lang="en-US" sz="2500" dirty="0"/>
              <a:t>at most one machine, leaving the rest intact.  </a:t>
            </a:r>
          </a:p>
          <a:p>
            <a:pPr marL="514350" indent="-514350" algn="just">
              <a:buNone/>
            </a:pPr>
            <a:r>
              <a:rPr lang="en-US" sz="2500" dirty="0"/>
              <a:t>	For critical applications, such as </a:t>
            </a:r>
            <a:r>
              <a:rPr lang="en-US" sz="2500" dirty="0">
                <a:solidFill>
                  <a:srgbClr val="00B0F0"/>
                </a:solidFill>
              </a:rPr>
              <a:t>control of nuclear reactors or aircraft</a:t>
            </a:r>
            <a:r>
              <a:rPr lang="en-US" sz="2500" dirty="0"/>
              <a:t>, using a distributed system to achieve high reliability may be a dominant consideration</a:t>
            </a:r>
          </a:p>
          <a:p>
            <a:pPr marL="514350" indent="-514350" algn="just"/>
            <a:r>
              <a:rPr lang="en-US" sz="2800" b="1" dirty="0">
                <a:solidFill>
                  <a:srgbClr val="FF0000"/>
                </a:solidFill>
              </a:rPr>
              <a:t>Incremental Growth</a:t>
            </a:r>
            <a:r>
              <a:rPr lang="en-US" sz="2800" dirty="0">
                <a:solidFill>
                  <a:srgbClr val="FF0000"/>
                </a:solidFill>
              </a:rPr>
              <a:t>- </a:t>
            </a:r>
            <a:r>
              <a:rPr lang="en-US" sz="2800" dirty="0"/>
              <a:t>Often a company will buy a mainframe with </a:t>
            </a:r>
            <a:r>
              <a:rPr lang="en-US" sz="2800" dirty="0">
                <a:solidFill>
                  <a:srgbClr val="00B0F0"/>
                </a:solidFill>
              </a:rPr>
              <a:t>the intention of doing all its work on it. </a:t>
            </a:r>
          </a:p>
          <a:p>
            <a:pPr marL="514350" indent="-514350" algn="just">
              <a:buNone/>
            </a:pPr>
            <a:r>
              <a:rPr lang="en-US" sz="2800" dirty="0"/>
              <a:t>       If the company prospers and the workload grows, at a certain point the </a:t>
            </a:r>
            <a:r>
              <a:rPr lang="en-US" sz="2800" dirty="0">
                <a:solidFill>
                  <a:srgbClr val="00B050"/>
                </a:solidFill>
              </a:rPr>
              <a:t>mainframe will no longer be adequate. </a:t>
            </a:r>
          </a:p>
          <a:p>
            <a:pPr marL="514350" indent="-514350" algn="just">
              <a:buNone/>
            </a:pPr>
            <a:endParaRPr lang="en-US" sz="2500" dirty="0">
              <a:solidFill>
                <a:srgbClr val="00B050"/>
              </a:solidFill>
            </a:endParaRPr>
          </a:p>
          <a:p>
            <a:pPr marL="514350" indent="-514350" algn="just"/>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a:bodyPr>
          <a:lstStyle/>
          <a:p>
            <a:r>
              <a:rPr lang="en-US" altLang="zh-TW" dirty="0"/>
              <a:t>					</a:t>
            </a:r>
            <a:r>
              <a:rPr lang="en-US" altLang="zh-TW" dirty="0" err="1"/>
              <a:t>Contd</a:t>
            </a:r>
            <a:r>
              <a:rPr lang="en-US" altLang="zh-TW" dirty="0"/>
              <a:t> ..</a:t>
            </a:r>
            <a:endParaRPr lang="en-US" dirty="0"/>
          </a:p>
        </p:txBody>
      </p:sp>
      <p:sp>
        <p:nvSpPr>
          <p:cNvPr id="3" name="Content Placeholder 2"/>
          <p:cNvSpPr>
            <a:spLocks noGrp="1"/>
          </p:cNvSpPr>
          <p:nvPr>
            <p:ph idx="1"/>
          </p:nvPr>
        </p:nvSpPr>
        <p:spPr/>
        <p:txBody>
          <a:bodyPr>
            <a:normAutofit lnSpcReduction="10000"/>
          </a:bodyPr>
          <a:lstStyle/>
          <a:p>
            <a:pPr algn="just"/>
            <a:r>
              <a:rPr lang="en-US" dirty="0"/>
              <a:t>The only solutions are to either replace the mainframe with a larger one (if it exists), or add a second mainframe. Both of these can cause management difficulties with the company's operations.</a:t>
            </a:r>
          </a:p>
          <a:p>
            <a:pPr algn="just"/>
            <a:r>
              <a:rPr lang="en-US" dirty="0"/>
              <a:t> In contrast, </a:t>
            </a:r>
            <a:r>
              <a:rPr lang="en-US" dirty="0">
                <a:solidFill>
                  <a:srgbClr val="00B050"/>
                </a:solidFill>
              </a:rPr>
              <a:t>with a distributed system</a:t>
            </a:r>
            <a:r>
              <a:rPr lang="en-US" dirty="0"/>
              <a:t>, it may be possible to </a:t>
            </a:r>
            <a:r>
              <a:rPr lang="en-US" dirty="0">
                <a:solidFill>
                  <a:srgbClr val="00B050"/>
                </a:solidFill>
              </a:rPr>
              <a:t>simply add more processors </a:t>
            </a:r>
            <a:r>
              <a:rPr lang="en-US" dirty="0"/>
              <a:t>to the system, thus allowing it to </a:t>
            </a:r>
            <a:r>
              <a:rPr lang="en-US" dirty="0">
                <a:solidFill>
                  <a:srgbClr val="7030A0"/>
                </a:solidFill>
              </a:rPr>
              <a:t>expand gradually </a:t>
            </a:r>
            <a:r>
              <a:rPr lang="en-US" dirty="0"/>
              <a:t>as the need arises.</a:t>
            </a:r>
          </a:p>
          <a:p>
            <a:pPr marL="514350" indent="-514350" algn="just">
              <a:buNone/>
            </a:pPr>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altLang="zh-TW" dirty="0"/>
              <a:t>Disadvantages of Distributed System</a:t>
            </a:r>
            <a:endParaRPr lang="en-US" dirty="0"/>
          </a:p>
        </p:txBody>
      </p:sp>
      <p:sp>
        <p:nvSpPr>
          <p:cNvPr id="3" name="Content Placeholder 2"/>
          <p:cNvSpPr>
            <a:spLocks noGrp="1"/>
          </p:cNvSpPr>
          <p:nvPr>
            <p:ph idx="1"/>
          </p:nvPr>
        </p:nvSpPr>
        <p:spPr/>
        <p:txBody>
          <a:bodyPr>
            <a:normAutofit/>
          </a:bodyPr>
          <a:lstStyle/>
          <a:p>
            <a:r>
              <a:rPr lang="en-US" dirty="0">
                <a:solidFill>
                  <a:srgbClr val="FF0000"/>
                </a:solidFill>
              </a:rPr>
              <a:t>Software</a:t>
            </a:r>
            <a:r>
              <a:rPr lang="en-US" dirty="0"/>
              <a:t>: difficult to develop software for distributed systems </a:t>
            </a:r>
          </a:p>
          <a:p>
            <a:r>
              <a:rPr lang="en-US" dirty="0">
                <a:solidFill>
                  <a:srgbClr val="FF0000"/>
                </a:solidFill>
              </a:rPr>
              <a:t>Control :</a:t>
            </a:r>
            <a:r>
              <a:rPr lang="en-US" dirty="0"/>
              <a:t>Distribution of control</a:t>
            </a:r>
          </a:p>
          <a:p>
            <a:r>
              <a:rPr lang="en-US" dirty="0">
                <a:solidFill>
                  <a:srgbClr val="FF0000"/>
                </a:solidFill>
              </a:rPr>
              <a:t>Network: </a:t>
            </a:r>
            <a:r>
              <a:rPr lang="en-US" dirty="0"/>
              <a:t>saturation, </a:t>
            </a:r>
            <a:r>
              <a:rPr lang="en-US" dirty="0" err="1"/>
              <a:t>lossy</a:t>
            </a:r>
            <a:r>
              <a:rPr lang="en-US" dirty="0"/>
              <a:t> transmissions</a:t>
            </a:r>
          </a:p>
          <a:p>
            <a:r>
              <a:rPr lang="en-US" dirty="0">
                <a:solidFill>
                  <a:srgbClr val="FF0000"/>
                </a:solidFill>
              </a:rPr>
              <a:t>Security:</a:t>
            </a:r>
            <a:r>
              <a:rPr lang="en-US" dirty="0"/>
              <a:t> easy access also applies to secret data</a:t>
            </a:r>
          </a:p>
          <a:p>
            <a:r>
              <a:rPr lang="en-US" dirty="0"/>
              <a:t>Hard to detect faults</a:t>
            </a:r>
          </a:p>
          <a:p>
            <a:r>
              <a:rPr lang="en-US" dirty="0"/>
              <a:t>Administration issues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What is Cluster Computing?</a:t>
            </a:r>
            <a:endParaRPr lang="en-US" dirty="0"/>
          </a:p>
        </p:txBody>
      </p:sp>
      <p:sp>
        <p:nvSpPr>
          <p:cNvPr id="3" name="Subtitle 2"/>
          <p:cNvSpPr>
            <a:spLocks noGrp="1"/>
          </p:cNvSpPr>
          <p:nvPr>
            <p:ph type="subTitle" idx="1"/>
          </p:nvPr>
        </p:nvSpPr>
        <p:spPr>
          <a:xfrm>
            <a:off x="609600" y="1676400"/>
            <a:ext cx="8153400" cy="4495800"/>
          </a:xfrm>
        </p:spPr>
        <p:txBody>
          <a:bodyPr>
            <a:normAutofit/>
          </a:bodyPr>
          <a:lstStyle/>
          <a:p>
            <a:pPr marL="0" lvl="1" algn="just">
              <a:buFont typeface="Arial" panose="020B0604020202020204" pitchFamily="34" charset="0"/>
              <a:buChar char="•"/>
            </a:pPr>
            <a:r>
              <a:rPr lang="en-US" sz="2600" dirty="0">
                <a:solidFill>
                  <a:schemeClr val="tx1"/>
                </a:solidFill>
              </a:rPr>
              <a:t>A </a:t>
            </a:r>
            <a:r>
              <a:rPr lang="en-CA" sz="2000" dirty="0">
                <a:solidFill>
                  <a:schemeClr val="tx1"/>
                </a:solidFill>
              </a:rPr>
              <a:t> </a:t>
            </a:r>
            <a:r>
              <a:rPr lang="en-CA" sz="2000" b="1" dirty="0">
                <a:solidFill>
                  <a:schemeClr val="tx1"/>
                </a:solidFill>
              </a:rPr>
              <a:t>computer cluster</a:t>
            </a:r>
            <a:r>
              <a:rPr lang="en-CA" sz="2000" dirty="0">
                <a:solidFill>
                  <a:schemeClr val="tx1"/>
                </a:solidFill>
              </a:rPr>
              <a:t> is a </a:t>
            </a:r>
            <a:r>
              <a:rPr lang="en-CA" sz="2000" b="1" dirty="0">
                <a:solidFill>
                  <a:srgbClr val="FF0000"/>
                </a:solidFill>
              </a:rPr>
              <a:t>group of linked computers</a:t>
            </a:r>
            <a:r>
              <a:rPr lang="en-CA" sz="2000" dirty="0">
                <a:solidFill>
                  <a:schemeClr val="tx1"/>
                </a:solidFill>
              </a:rPr>
              <a:t>, </a:t>
            </a:r>
            <a:r>
              <a:rPr lang="en-CA" sz="2000" b="1" dirty="0">
                <a:solidFill>
                  <a:srgbClr val="00B050"/>
                </a:solidFill>
              </a:rPr>
              <a:t>working together </a:t>
            </a:r>
            <a:r>
              <a:rPr lang="en-CA" sz="2000" dirty="0">
                <a:solidFill>
                  <a:schemeClr val="tx1"/>
                </a:solidFill>
              </a:rPr>
              <a:t>closely so that in many respects they form a single computer. </a:t>
            </a:r>
          </a:p>
          <a:p>
            <a:pPr marL="0" lvl="1" algn="just">
              <a:buFont typeface="Arial" panose="020B0604020202020204" pitchFamily="34" charset="0"/>
              <a:buChar char="•"/>
            </a:pPr>
            <a:r>
              <a:rPr lang="en-CA" sz="2000" dirty="0">
                <a:solidFill>
                  <a:schemeClr val="tx1"/>
                </a:solidFill>
              </a:rPr>
              <a:t>The components of a cluster are commonly, but not always, </a:t>
            </a:r>
            <a:r>
              <a:rPr lang="en-CA" sz="2000" dirty="0">
                <a:solidFill>
                  <a:srgbClr val="FF0000"/>
                </a:solidFill>
              </a:rPr>
              <a:t>connected</a:t>
            </a:r>
            <a:r>
              <a:rPr lang="en-CA" sz="2000" dirty="0">
                <a:solidFill>
                  <a:schemeClr val="tx1"/>
                </a:solidFill>
              </a:rPr>
              <a:t> to each other through </a:t>
            </a:r>
            <a:r>
              <a:rPr lang="en-CA" sz="2000" dirty="0">
                <a:solidFill>
                  <a:srgbClr val="FF0000"/>
                </a:solidFill>
              </a:rPr>
              <a:t>fast local area networks. </a:t>
            </a:r>
          </a:p>
          <a:p>
            <a:pPr marL="0" lvl="1" algn="just">
              <a:buFont typeface="Arial" panose="020B0604020202020204" pitchFamily="34" charset="0"/>
              <a:buChar char="•"/>
            </a:pPr>
            <a:r>
              <a:rPr lang="en-CA" sz="2000" dirty="0">
                <a:solidFill>
                  <a:schemeClr val="tx1"/>
                </a:solidFill>
              </a:rPr>
              <a:t>Clusters are usually deployed to </a:t>
            </a:r>
            <a:r>
              <a:rPr lang="en-CA" sz="2000" dirty="0">
                <a:solidFill>
                  <a:srgbClr val="FF0000"/>
                </a:solidFill>
              </a:rPr>
              <a:t>improve </a:t>
            </a:r>
            <a:r>
              <a:rPr lang="en-CA" sz="2000" b="1" dirty="0">
                <a:solidFill>
                  <a:srgbClr val="00B050"/>
                </a:solidFill>
              </a:rPr>
              <a:t>performance and/or availability </a:t>
            </a:r>
            <a:r>
              <a:rPr lang="en-CA" sz="2000" dirty="0">
                <a:solidFill>
                  <a:schemeClr val="tx1"/>
                </a:solidFill>
              </a:rPr>
              <a:t>over that provided by a single computer, while typically being </a:t>
            </a:r>
            <a:r>
              <a:rPr lang="en-CA" sz="2000" b="1" dirty="0">
                <a:solidFill>
                  <a:srgbClr val="00B050"/>
                </a:solidFill>
              </a:rPr>
              <a:t>much more cost-effective </a:t>
            </a:r>
            <a:r>
              <a:rPr lang="en-CA" sz="2000" dirty="0">
                <a:solidFill>
                  <a:schemeClr val="tx1"/>
                </a:solidFill>
              </a:rPr>
              <a:t>than single computers of </a:t>
            </a:r>
            <a:r>
              <a:rPr lang="en-CA" sz="2000" b="1" dirty="0">
                <a:solidFill>
                  <a:srgbClr val="00B050"/>
                </a:solidFill>
              </a:rPr>
              <a:t>comparable speed.</a:t>
            </a:r>
            <a:endParaRPr lang="en-US" sz="2000" b="1" dirty="0">
              <a:solidFill>
                <a:srgbClr val="00B050"/>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lvl="1" algn="l">
              <a:buFont typeface="Arial" panose="020B0604020202020204" pitchFamily="34" charset="0"/>
              <a:buChar char="•"/>
            </a:pPr>
            <a:endParaRPr lang="en-US" dirty="0"/>
          </a:p>
        </p:txBody>
      </p:sp>
      <p:grpSp>
        <p:nvGrpSpPr>
          <p:cNvPr id="4" name="Group 37"/>
          <p:cNvGrpSpPr/>
          <p:nvPr/>
        </p:nvGrpSpPr>
        <p:grpSpPr bwMode="auto">
          <a:xfrm>
            <a:off x="1295400" y="4038600"/>
            <a:ext cx="6629400" cy="2743200"/>
            <a:chOff x="3733800" y="3478213"/>
            <a:chExt cx="5181600" cy="3303587"/>
          </a:xfrm>
        </p:grpSpPr>
        <p:sp>
          <p:nvSpPr>
            <p:cNvPr id="5" name="Text Box 56"/>
            <p:cNvSpPr txBox="1">
              <a:spLocks noChangeArrowheads="1"/>
            </p:cNvSpPr>
            <p:nvPr/>
          </p:nvSpPr>
          <p:spPr bwMode="auto">
            <a:xfrm>
              <a:off x="4054379" y="5842597"/>
              <a:ext cx="710948" cy="347900"/>
            </a:xfrm>
            <a:prstGeom prst="rect">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CPU</a:t>
              </a:r>
            </a:p>
          </p:txBody>
        </p:sp>
        <p:sp>
          <p:nvSpPr>
            <p:cNvPr id="6" name="Text Box 57"/>
            <p:cNvSpPr txBox="1">
              <a:spLocks noChangeArrowheads="1"/>
            </p:cNvSpPr>
            <p:nvPr/>
          </p:nvSpPr>
          <p:spPr bwMode="auto">
            <a:xfrm>
              <a:off x="5348642" y="5842597"/>
              <a:ext cx="710949" cy="347900"/>
            </a:xfrm>
            <a:prstGeom prst="rect">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CPU</a:t>
              </a:r>
            </a:p>
          </p:txBody>
        </p:sp>
        <p:sp>
          <p:nvSpPr>
            <p:cNvPr id="7" name="Text Box 58"/>
            <p:cNvSpPr txBox="1">
              <a:spLocks noChangeArrowheads="1"/>
            </p:cNvSpPr>
            <p:nvPr/>
          </p:nvSpPr>
          <p:spPr bwMode="auto">
            <a:xfrm>
              <a:off x="8045903" y="5842597"/>
              <a:ext cx="710948" cy="347900"/>
            </a:xfrm>
            <a:prstGeom prst="rect">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CPU</a:t>
              </a:r>
            </a:p>
          </p:txBody>
        </p:sp>
        <p:sp>
          <p:nvSpPr>
            <p:cNvPr id="8" name="Text Box 59"/>
            <p:cNvSpPr txBox="1">
              <a:spLocks noChangeArrowheads="1"/>
            </p:cNvSpPr>
            <p:nvPr/>
          </p:nvSpPr>
          <p:spPr bwMode="auto">
            <a:xfrm>
              <a:off x="6613289" y="5860764"/>
              <a:ext cx="852971" cy="347900"/>
            </a:xfrm>
            <a:prstGeom prst="rect">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altLang="zh-CN" sz="1400" b="1">
                  <a:solidFill>
                    <a:srgbClr val="002E00"/>
                  </a:solidFill>
                  <a:ea typeface="幼圆"/>
                  <a:cs typeface="幼圆"/>
                </a:rPr>
                <a:t>…</a:t>
              </a:r>
              <a:endParaRPr lang="en-US" altLang="zh-CN" sz="2000" b="1">
                <a:solidFill>
                  <a:srgbClr val="002E00"/>
                </a:solidFill>
                <a:ea typeface="幼圆"/>
                <a:cs typeface="幼圆"/>
              </a:endParaRPr>
            </a:p>
          </p:txBody>
        </p:sp>
        <p:sp>
          <p:nvSpPr>
            <p:cNvPr id="9" name="Line 60"/>
            <p:cNvSpPr>
              <a:spLocks noChangeShapeType="1"/>
            </p:cNvSpPr>
            <p:nvPr/>
          </p:nvSpPr>
          <p:spPr bwMode="auto">
            <a:xfrm>
              <a:off x="-12192" y="5391100"/>
              <a:ext cx="0" cy="384013"/>
            </a:xfrm>
            <a:prstGeom prst="line">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endParaRPr lang="en-US">
                <a:solidFill>
                  <a:srgbClr val="002E00"/>
                </a:solidFill>
                <a:latin typeface="Century Schoolbook" panose="02040604050505020304" pitchFamily="18" charset="0"/>
              </a:endParaRPr>
            </a:p>
          </p:txBody>
        </p:sp>
        <p:sp>
          <p:nvSpPr>
            <p:cNvPr id="10" name="Line 61"/>
            <p:cNvSpPr>
              <a:spLocks noChangeShapeType="1"/>
            </p:cNvSpPr>
            <p:nvPr/>
          </p:nvSpPr>
          <p:spPr bwMode="auto">
            <a:xfrm>
              <a:off x="-12192" y="5391100"/>
              <a:ext cx="0" cy="384013"/>
            </a:xfrm>
            <a:prstGeom prst="line">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endParaRPr lang="en-US">
                <a:solidFill>
                  <a:srgbClr val="002E00"/>
                </a:solidFill>
                <a:latin typeface="Century Schoolbook" panose="02040604050505020304" pitchFamily="18" charset="0"/>
              </a:endParaRPr>
            </a:p>
          </p:txBody>
        </p:sp>
        <p:sp>
          <p:nvSpPr>
            <p:cNvPr id="11" name="Line 62"/>
            <p:cNvSpPr>
              <a:spLocks noChangeShapeType="1"/>
            </p:cNvSpPr>
            <p:nvPr/>
          </p:nvSpPr>
          <p:spPr bwMode="auto">
            <a:xfrm>
              <a:off x="-12192" y="5391100"/>
              <a:ext cx="0" cy="384013"/>
            </a:xfrm>
            <a:prstGeom prst="line">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endParaRPr lang="en-US">
                <a:solidFill>
                  <a:srgbClr val="002E00"/>
                </a:solidFill>
                <a:latin typeface="Century Schoolbook" panose="02040604050505020304" pitchFamily="18" charset="0"/>
              </a:endParaRPr>
            </a:p>
          </p:txBody>
        </p:sp>
        <p:sp>
          <p:nvSpPr>
            <p:cNvPr id="12" name="Text Box 63"/>
            <p:cNvSpPr txBox="1">
              <a:spLocks noChangeArrowheads="1"/>
            </p:cNvSpPr>
            <p:nvPr/>
          </p:nvSpPr>
          <p:spPr bwMode="auto">
            <a:xfrm>
              <a:off x="3733800" y="5105400"/>
              <a:ext cx="5181600" cy="307777"/>
            </a:xfrm>
            <a:prstGeom prst="rect">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 High Speed Local Network </a:t>
              </a:r>
            </a:p>
          </p:txBody>
        </p:sp>
        <p:sp>
          <p:nvSpPr>
            <p:cNvPr id="13" name="Line 69"/>
            <p:cNvSpPr>
              <a:spLocks noChangeShapeType="1"/>
            </p:cNvSpPr>
            <p:nvPr/>
          </p:nvSpPr>
          <p:spPr bwMode="auto">
            <a:xfrm>
              <a:off x="-12192" y="4639223"/>
              <a:ext cx="0" cy="385808"/>
            </a:xfrm>
            <a:prstGeom prst="line">
              <a:avLst/>
            </a:prstGeom>
            <a:solidFill>
              <a:schemeClr val="accent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endParaRPr lang="en-US">
                <a:solidFill>
                  <a:srgbClr val="002E00"/>
                </a:solidFill>
                <a:latin typeface="Century Schoolbook" panose="02040604050505020304" pitchFamily="18" charset="0"/>
              </a:endParaRPr>
            </a:p>
          </p:txBody>
        </p:sp>
        <p:grpSp>
          <p:nvGrpSpPr>
            <p:cNvPr id="14" name="Group 70"/>
            <p:cNvGrpSpPr/>
            <p:nvPr/>
          </p:nvGrpSpPr>
          <p:grpSpPr bwMode="auto">
            <a:xfrm>
              <a:off x="4091148" y="4267192"/>
              <a:ext cx="4512588" cy="771614"/>
              <a:chOff x="1843" y="3216"/>
              <a:chExt cx="149" cy="384"/>
            </a:xfrm>
            <a:solidFill>
              <a:schemeClr val="accent1"/>
            </a:solidFill>
            <a:scene3d>
              <a:camera prst="orthographicFront">
                <a:rot lat="0" lon="0" rev="0"/>
              </a:camera>
              <a:lightRig rig="balanced" dir="t">
                <a:rot lat="0" lon="0" rev="8700000"/>
              </a:lightRig>
            </a:scene3d>
          </p:grpSpPr>
          <p:sp>
            <p:nvSpPr>
              <p:cNvPr id="35" name="Text Box 71"/>
              <p:cNvSpPr txBox="1">
                <a:spLocks noChangeArrowheads="1"/>
              </p:cNvSpPr>
              <p:nvPr/>
            </p:nvSpPr>
            <p:spPr bwMode="auto">
              <a:xfrm>
                <a:off x="1843" y="3216"/>
                <a:ext cx="149" cy="153"/>
              </a:xfrm>
              <a:prstGeom prst="rect">
                <a:avLst/>
              </a:prstGeom>
              <a:grpFill/>
              <a:ln w="9525">
                <a:noFill/>
                <a:miter lim="800000"/>
              </a:ln>
              <a:effectLst>
                <a:outerShdw blurRad="44450" dist="27940" dir="5400000" algn="ctr">
                  <a:srgbClr val="000000">
                    <a:alpha val="32000"/>
                  </a:srgbClr>
                </a:outerShdw>
              </a:effectLst>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Cluster Middle ware </a:t>
                </a:r>
              </a:p>
            </p:txBody>
          </p:sp>
          <p:sp>
            <p:nvSpPr>
              <p:cNvPr id="36" name="Line 72"/>
              <p:cNvSpPr>
                <a:spLocks noChangeShapeType="1"/>
              </p:cNvSpPr>
              <p:nvPr/>
            </p:nvSpPr>
            <p:spPr bwMode="auto">
              <a:xfrm>
                <a:off x="1939" y="3408"/>
                <a:ext cx="0" cy="192"/>
              </a:xfrm>
              <a:prstGeom prst="line">
                <a:avLst/>
              </a:prstGeom>
              <a:grpFill/>
              <a:ln w="9525">
                <a:noFill/>
                <a:miter lim="800000"/>
              </a:ln>
              <a:effectLst>
                <a:outerShdw blurRad="44450" dist="27940" dir="5400000" algn="ctr">
                  <a:srgbClr val="000000">
                    <a:alpha val="32000"/>
                  </a:srgbClr>
                </a:outerShdw>
              </a:effectLst>
              <a:sp3d>
                <a:bevelT w="190500" h="38100"/>
              </a:sp3d>
            </p:spPr>
            <p:txBody>
              <a:bodyPr wrap="none"/>
              <a:lstStyle/>
              <a:p>
                <a:pPr fontAlgn="auto">
                  <a:spcBef>
                    <a:spcPts val="0"/>
                  </a:spcBef>
                  <a:spcAft>
                    <a:spcPts val="0"/>
                  </a:spcAft>
                  <a:defRPr/>
                </a:pPr>
                <a:endParaRPr lang="en-US">
                  <a:solidFill>
                    <a:srgbClr val="002E00"/>
                  </a:solidFill>
                  <a:latin typeface="+mn-lt"/>
                  <a:cs typeface="+mn-cs"/>
                </a:endParaRPr>
              </a:p>
            </p:txBody>
          </p:sp>
        </p:grpSp>
        <p:sp>
          <p:nvSpPr>
            <p:cNvPr id="15" name="Text Box 73"/>
            <p:cNvSpPr txBox="1">
              <a:spLocks noChangeArrowheads="1"/>
            </p:cNvSpPr>
            <p:nvPr/>
          </p:nvSpPr>
          <p:spPr bwMode="auto">
            <a:xfrm>
              <a:off x="5344966" y="6437265"/>
              <a:ext cx="1955469" cy="344535"/>
            </a:xfrm>
            <a:prstGeom prst="rect">
              <a:avLst/>
            </a:prstGeom>
            <a:solidFill>
              <a:schemeClr val="bg1"/>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Cluster</a:t>
              </a:r>
            </a:p>
          </p:txBody>
        </p:sp>
        <p:cxnSp>
          <p:nvCxnSpPr>
            <p:cNvPr id="16" name="Straight Connector 15"/>
            <p:cNvCxnSpPr/>
            <p:nvPr/>
          </p:nvCxnSpPr>
          <p:spPr>
            <a:xfrm rot="5400000">
              <a:off x="4182874" y="5587502"/>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5509718" y="5501369"/>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8163406" y="5587502"/>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5509718" y="4898432"/>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4182874" y="4898432"/>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163406" y="4812299"/>
              <a:ext cx="430669" cy="1976"/>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4151313" y="4878387"/>
              <a:ext cx="431800"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5476082" y="4879181"/>
              <a:ext cx="431800"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8132762" y="4862513"/>
              <a:ext cx="430213"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194969" y="5657056"/>
              <a:ext cx="344488"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521325" y="5657850"/>
              <a:ext cx="344488"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8175625" y="5657850"/>
              <a:ext cx="344488"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 Box 56"/>
            <p:cNvSpPr txBox="1">
              <a:spLocks noChangeArrowheads="1"/>
            </p:cNvSpPr>
            <p:nvPr/>
          </p:nvSpPr>
          <p:spPr bwMode="auto">
            <a:xfrm>
              <a:off x="4448503" y="3478213"/>
              <a:ext cx="710948" cy="347900"/>
            </a:xfrm>
            <a:prstGeom prst="rect">
              <a:avLst/>
            </a:prstGeom>
            <a:solidFill>
              <a:schemeClr val="accent1"/>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APP</a:t>
              </a:r>
            </a:p>
          </p:txBody>
        </p:sp>
        <p:sp>
          <p:nvSpPr>
            <p:cNvPr id="29" name="Text Box 56"/>
            <p:cNvSpPr txBox="1">
              <a:spLocks noChangeArrowheads="1"/>
            </p:cNvSpPr>
            <p:nvPr/>
          </p:nvSpPr>
          <p:spPr bwMode="auto">
            <a:xfrm>
              <a:off x="5431221" y="3478213"/>
              <a:ext cx="710948" cy="347900"/>
            </a:xfrm>
            <a:prstGeom prst="rect">
              <a:avLst/>
            </a:prstGeom>
            <a:solidFill>
              <a:schemeClr val="accent1"/>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APP</a:t>
              </a:r>
            </a:p>
          </p:txBody>
        </p:sp>
        <p:sp>
          <p:nvSpPr>
            <p:cNvPr id="30" name="Text Box 56"/>
            <p:cNvSpPr txBox="1">
              <a:spLocks noChangeArrowheads="1"/>
            </p:cNvSpPr>
            <p:nvPr/>
          </p:nvSpPr>
          <p:spPr bwMode="auto">
            <a:xfrm>
              <a:off x="7489748" y="3478213"/>
              <a:ext cx="710948" cy="347900"/>
            </a:xfrm>
            <a:prstGeom prst="rect">
              <a:avLst/>
            </a:prstGeom>
            <a:solidFill>
              <a:schemeClr val="accent1"/>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algn="ctr" fontAlgn="auto">
                <a:spcBef>
                  <a:spcPts val="0"/>
                </a:spcBef>
                <a:spcAft>
                  <a:spcPts val="0"/>
                </a:spcAft>
                <a:defRPr/>
              </a:pPr>
              <a:r>
                <a:rPr lang="en-US" altLang="zh-CN" sz="1400" b="1" dirty="0">
                  <a:solidFill>
                    <a:srgbClr val="002E00"/>
                  </a:solidFill>
                  <a:ea typeface="幼圆" pitchFamily="49" charset="-122"/>
                  <a:cs typeface="+mn-cs"/>
                </a:rPr>
                <a:t>APP</a:t>
              </a:r>
            </a:p>
          </p:txBody>
        </p:sp>
        <p:sp>
          <p:nvSpPr>
            <p:cNvPr id="31" name="TextBox 59"/>
            <p:cNvSpPr txBox="1">
              <a:spLocks noChangeArrowheads="1"/>
            </p:cNvSpPr>
            <p:nvPr/>
          </p:nvSpPr>
          <p:spPr bwMode="auto">
            <a:xfrm>
              <a:off x="6503276" y="3478213"/>
              <a:ext cx="536028" cy="417480"/>
            </a:xfrm>
            <a:prstGeom prst="rect">
              <a:avLst/>
            </a:prstGeom>
            <a:noFill/>
            <a:ln w="9525">
              <a:noFill/>
              <a:miter lim="800000"/>
            </a:ln>
          </p:spPr>
          <p:txBody>
            <a:bodyPr>
              <a:spAutoFit/>
            </a:bodyPr>
            <a:lstStyle/>
            <a:p>
              <a:r>
                <a:rPr lang="en-US" b="1">
                  <a:latin typeface="Century Schoolbook" panose="02040604050505020304" pitchFamily="18" charset="0"/>
                </a:rPr>
                <a:t>…</a:t>
              </a:r>
            </a:p>
          </p:txBody>
        </p:sp>
        <p:cxnSp>
          <p:nvCxnSpPr>
            <p:cNvPr id="32" name="Straight Connector 31"/>
            <p:cNvCxnSpPr/>
            <p:nvPr/>
          </p:nvCxnSpPr>
          <p:spPr>
            <a:xfrm rot="5400000">
              <a:off x="5583238" y="4027487"/>
              <a:ext cx="412750" cy="31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690269" y="4028281"/>
              <a:ext cx="41275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7636669" y="4028281"/>
              <a:ext cx="412750" cy="1588"/>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What is Cluster Computing?</a:t>
            </a:r>
            <a:endParaRPr lang="en-US" dirty="0"/>
          </a:p>
        </p:txBody>
      </p:sp>
      <p:sp>
        <p:nvSpPr>
          <p:cNvPr id="3" name="Subtitle 2"/>
          <p:cNvSpPr>
            <a:spLocks noGrp="1"/>
          </p:cNvSpPr>
          <p:nvPr>
            <p:ph type="subTitle" idx="1"/>
          </p:nvPr>
        </p:nvSpPr>
        <p:spPr>
          <a:xfrm>
            <a:off x="609600" y="1676400"/>
            <a:ext cx="8153400" cy="4495800"/>
          </a:xfrm>
        </p:spPr>
        <p:txBody>
          <a:bodyPr>
            <a:normAutofit/>
          </a:bodyPr>
          <a:lstStyle/>
          <a:p>
            <a:pPr marL="0" lvl="1" algn="l">
              <a:buFont typeface="Arial" panose="020B0604020202020204" pitchFamily="34" charset="0"/>
              <a:buChar char="•"/>
            </a:pPr>
            <a:endParaRPr lang="en-US" sz="26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
        <p:nvSpPr>
          <p:cNvPr id="4" name="Content Placeholder 2"/>
          <p:cNvSpPr txBox="1"/>
          <p:nvPr/>
        </p:nvSpPr>
        <p:spPr>
          <a:xfrm>
            <a:off x="990600" y="2057400"/>
            <a:ext cx="7162800" cy="4191000"/>
          </a:xfrm>
          <a:prstGeom prst="rect">
            <a:avLst/>
          </a:prstGeom>
        </p:spPr>
        <p:txBody>
          <a:bodyPr>
            <a:normAutofit fontScale="92500" lnSpcReduction="10000"/>
          </a:bodyPr>
          <a:lstStyle/>
          <a:p>
            <a:pPr marL="273050" indent="-273050" algn="just">
              <a:lnSpc>
                <a:spcPct val="80000"/>
              </a:lnSpc>
              <a:spcBef>
                <a:spcPts val="600"/>
              </a:spcBef>
              <a:buClr>
                <a:schemeClr val="accent1"/>
              </a:buClr>
              <a:buSzPct val="70000"/>
              <a:buFont typeface="Wingdings" panose="05000000000000000000" pitchFamily="2" charset="2"/>
              <a:buNone/>
            </a:pPr>
            <a:r>
              <a:rPr lang="en-US" sz="2400" b="1" u="sng" dirty="0">
                <a:latin typeface="Century Schoolbook" panose="02040604050505020304" pitchFamily="18" charset="0"/>
              </a:rPr>
              <a:t>Cluster consists of :</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400" dirty="0">
                <a:latin typeface="Century Schoolbook" panose="02040604050505020304" pitchFamily="18" charset="0"/>
              </a:rPr>
              <a:t> </a:t>
            </a:r>
            <a:r>
              <a:rPr lang="en-US" sz="2200" dirty="0">
                <a:latin typeface="Calibri" panose="020F0502020204030204" charset="0"/>
              </a:rPr>
              <a:t>Nodes(master + computing)</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200" dirty="0">
                <a:latin typeface="Calibri" panose="020F0502020204030204" charset="0"/>
              </a:rPr>
              <a:t> Network</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200" dirty="0">
                <a:latin typeface="Calibri" panose="020F0502020204030204" charset="0"/>
              </a:rPr>
              <a:t> OS</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200" dirty="0">
                <a:latin typeface="Calibri" panose="020F0502020204030204" charset="0"/>
              </a:rPr>
              <a:t> Cluster middleware: Middleware such as MPI (Message Passing Interface) which permits compute clustering programs to be </a:t>
            </a:r>
            <a:r>
              <a:rPr lang="en-US" sz="2200" dirty="0">
                <a:solidFill>
                  <a:srgbClr val="FF0000"/>
                </a:solidFill>
                <a:latin typeface="Calibri" panose="020F0502020204030204" charset="0"/>
              </a:rPr>
              <a:t>portable</a:t>
            </a:r>
            <a:r>
              <a:rPr lang="en-US" sz="2200" dirty="0">
                <a:latin typeface="Calibri" panose="020F0502020204030204" charset="0"/>
              </a:rPr>
              <a:t> to a </a:t>
            </a:r>
            <a:r>
              <a:rPr lang="en-US" sz="2200" dirty="0">
                <a:solidFill>
                  <a:srgbClr val="00B050"/>
                </a:solidFill>
                <a:latin typeface="Calibri" panose="020F0502020204030204" charset="0"/>
              </a:rPr>
              <a:t>wide variety of clusters</a:t>
            </a:r>
          </a:p>
          <a:p>
            <a:pPr marL="273050" indent="-273050" algn="just">
              <a:lnSpc>
                <a:spcPct val="80000"/>
              </a:lnSpc>
              <a:spcBef>
                <a:spcPts val="600"/>
              </a:spcBef>
              <a:buClr>
                <a:schemeClr val="accent1"/>
              </a:buClr>
              <a:buSzPct val="70000"/>
            </a:pPr>
            <a:endParaRPr lang="en-US" sz="2200" dirty="0">
              <a:latin typeface="Calibri" panose="020F0502020204030204" charset="0"/>
            </a:endParaRPr>
          </a:p>
          <a:p>
            <a:pPr marL="273050" indent="-273050" algn="just">
              <a:lnSpc>
                <a:spcPct val="80000"/>
              </a:lnSpc>
              <a:spcBef>
                <a:spcPts val="600"/>
              </a:spcBef>
              <a:buClr>
                <a:schemeClr val="accent1"/>
              </a:buClr>
              <a:buSzPct val="70000"/>
              <a:buFont typeface="Wingdings" panose="05000000000000000000" pitchFamily="2" charset="2"/>
              <a:buChar char=""/>
            </a:pPr>
            <a:r>
              <a:rPr lang="en-GB" sz="2100" dirty="0"/>
              <a:t>A cluster has two types of computers - </a:t>
            </a:r>
            <a:r>
              <a:rPr lang="en-GB" sz="2100" b="1" dirty="0">
                <a:solidFill>
                  <a:srgbClr val="0070C0"/>
                </a:solidFill>
              </a:rPr>
              <a:t>a master computer, and node computers.  </a:t>
            </a:r>
          </a:p>
          <a:p>
            <a:pPr marL="273050" indent="-273050" algn="just">
              <a:lnSpc>
                <a:spcPct val="80000"/>
              </a:lnSpc>
              <a:spcBef>
                <a:spcPts val="600"/>
              </a:spcBef>
              <a:buClr>
                <a:schemeClr val="accent1"/>
              </a:buClr>
              <a:buSzPct val="70000"/>
              <a:buFont typeface="Wingdings" panose="05000000000000000000" pitchFamily="2" charset="2"/>
              <a:buChar char=""/>
            </a:pPr>
            <a:r>
              <a:rPr lang="en-GB" sz="2100" dirty="0"/>
              <a:t>When a </a:t>
            </a:r>
            <a:r>
              <a:rPr lang="en-GB" sz="2100" b="1" dirty="0">
                <a:solidFill>
                  <a:srgbClr val="00B050"/>
                </a:solidFill>
              </a:rPr>
              <a:t>large problem </a:t>
            </a:r>
            <a:r>
              <a:rPr lang="en-GB" sz="2100" dirty="0"/>
              <a:t>or set of data is </a:t>
            </a:r>
            <a:r>
              <a:rPr lang="en-GB" sz="2100" b="1" dirty="0"/>
              <a:t>given to a cluster</a:t>
            </a:r>
            <a:r>
              <a:rPr lang="en-GB" sz="2100" dirty="0"/>
              <a:t>, the </a:t>
            </a:r>
            <a:r>
              <a:rPr lang="en-GB" sz="2100" b="1" dirty="0">
                <a:solidFill>
                  <a:srgbClr val="FF0000"/>
                </a:solidFill>
              </a:rPr>
              <a:t>master computer </a:t>
            </a:r>
            <a:r>
              <a:rPr lang="en-GB" sz="2100" dirty="0"/>
              <a:t>first runs a program that </a:t>
            </a:r>
            <a:r>
              <a:rPr lang="en-GB" sz="2100" b="1" dirty="0">
                <a:solidFill>
                  <a:srgbClr val="FF0000"/>
                </a:solidFill>
              </a:rPr>
              <a:t>breaks</a:t>
            </a:r>
            <a:r>
              <a:rPr lang="en-GB" sz="2100" dirty="0"/>
              <a:t> the problem into small discrete pieces; it then sends a piece to </a:t>
            </a:r>
            <a:r>
              <a:rPr lang="en-GB" sz="2100" b="1" dirty="0">
                <a:solidFill>
                  <a:srgbClr val="FF0000"/>
                </a:solidFill>
              </a:rPr>
              <a:t>each node to compute</a:t>
            </a:r>
            <a:r>
              <a:rPr lang="en-GB" sz="2100" dirty="0"/>
              <a:t>.  As nodes finish their tasks, the master computer </a:t>
            </a:r>
            <a:r>
              <a:rPr lang="en-GB" sz="2100" b="1" dirty="0">
                <a:solidFill>
                  <a:srgbClr val="00B0F0"/>
                </a:solidFill>
              </a:rPr>
              <a:t>continually sends more pieces to them </a:t>
            </a:r>
            <a:r>
              <a:rPr lang="en-GB" sz="2100" dirty="0"/>
              <a:t>until the entire problem has been computed.</a:t>
            </a:r>
            <a:endParaRPr lang="en-US" sz="2100" dirty="0"/>
          </a:p>
          <a:p>
            <a:pPr marL="273050" indent="-273050">
              <a:lnSpc>
                <a:spcPct val="80000"/>
              </a:lnSpc>
              <a:spcBef>
                <a:spcPts val="600"/>
              </a:spcBef>
              <a:buClr>
                <a:schemeClr val="accent1"/>
              </a:buClr>
              <a:buSzPct val="70000"/>
              <a:buFont typeface="Wingdings" panose="05000000000000000000" pitchFamily="2" charset="2"/>
              <a:buChar char=""/>
            </a:pPr>
            <a:endParaRPr lang="en-US" sz="1900" dirty="0">
              <a:latin typeface="Century Schoolbook" panose="020406040505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a:bodyPr>
          <a:lstStyle/>
          <a:p>
            <a:r>
              <a:rPr lang="en-US" altLang="zh-TW" dirty="0"/>
              <a:t>Types of cluster computing</a:t>
            </a:r>
            <a:endParaRPr lang="en-US" dirty="0"/>
          </a:p>
        </p:txBody>
      </p:sp>
      <p:sp>
        <p:nvSpPr>
          <p:cNvPr id="3" name="Content Placeholder 2"/>
          <p:cNvSpPr>
            <a:spLocks noGrp="1"/>
          </p:cNvSpPr>
          <p:nvPr>
            <p:ph idx="1"/>
          </p:nvPr>
        </p:nvSpPr>
        <p:spPr>
          <a:xfrm>
            <a:off x="457200" y="1600200"/>
            <a:ext cx="8229600" cy="5029200"/>
          </a:xfrm>
        </p:spPr>
        <p:txBody>
          <a:bodyPr>
            <a:normAutofit fontScale="32500" lnSpcReduction="20000"/>
          </a:bodyPr>
          <a:lstStyle/>
          <a:p>
            <a:pPr algn="just"/>
            <a:r>
              <a:rPr lang="en-US" sz="6500" u="sng" dirty="0"/>
              <a:t>High Availability (HA) and failover clusters </a:t>
            </a:r>
            <a:r>
              <a:rPr lang="en-US" sz="6500" dirty="0"/>
              <a:t>– </a:t>
            </a:r>
          </a:p>
          <a:p>
            <a:pPr marL="1143000" indent="-1143000" algn="just">
              <a:buFont typeface="+mj-lt"/>
              <a:buAutoNum type="arabicPeriod"/>
            </a:pPr>
            <a:r>
              <a:rPr lang="en-US" sz="6500" dirty="0"/>
              <a:t>These models are built to provide an availability of </a:t>
            </a:r>
            <a:r>
              <a:rPr lang="en-US" sz="6500" b="1" dirty="0">
                <a:solidFill>
                  <a:srgbClr val="FF0000"/>
                </a:solidFill>
              </a:rPr>
              <a:t>services and resources in an uninterrupted manner </a:t>
            </a:r>
            <a:r>
              <a:rPr lang="en-US" sz="6500" dirty="0"/>
              <a:t>through the </a:t>
            </a:r>
            <a:r>
              <a:rPr lang="en-US" sz="6500" b="1" dirty="0">
                <a:solidFill>
                  <a:srgbClr val="00B050"/>
                </a:solidFill>
              </a:rPr>
              <a:t>use of implicit redundancy to the system</a:t>
            </a:r>
            <a:r>
              <a:rPr lang="en-US" sz="6500" dirty="0"/>
              <a:t>. </a:t>
            </a:r>
          </a:p>
          <a:p>
            <a:pPr marL="1143000" indent="-1143000" algn="just">
              <a:buFont typeface="+mj-lt"/>
              <a:buAutoNum type="arabicPeriod"/>
            </a:pPr>
            <a:r>
              <a:rPr lang="en-US" sz="6500" dirty="0"/>
              <a:t>If a cluster node </a:t>
            </a:r>
            <a:r>
              <a:rPr lang="en-US" sz="6500" dirty="0">
                <a:solidFill>
                  <a:srgbClr val="FF0000"/>
                </a:solidFill>
              </a:rPr>
              <a:t>fails </a:t>
            </a:r>
            <a:r>
              <a:rPr lang="en-US" sz="6500" dirty="0"/>
              <a:t>(failover), applications or services may be </a:t>
            </a:r>
            <a:r>
              <a:rPr lang="en-US" sz="6500" b="1" dirty="0">
                <a:solidFill>
                  <a:srgbClr val="00B050"/>
                </a:solidFill>
              </a:rPr>
              <a:t>available in another node</a:t>
            </a:r>
            <a:r>
              <a:rPr lang="en-US" sz="6500" dirty="0"/>
              <a:t>. </a:t>
            </a:r>
          </a:p>
          <a:p>
            <a:pPr marL="1143000" indent="-1143000" algn="just">
              <a:buFont typeface="+mj-lt"/>
              <a:buAutoNum type="arabicPeriod"/>
            </a:pPr>
            <a:r>
              <a:rPr lang="en-US" sz="6500" dirty="0"/>
              <a:t>These types are used to cluster </a:t>
            </a:r>
            <a:r>
              <a:rPr lang="en-US" sz="6500" b="1" dirty="0">
                <a:solidFill>
                  <a:srgbClr val="00B0F0"/>
                </a:solidFill>
              </a:rPr>
              <a:t>data base </a:t>
            </a:r>
            <a:r>
              <a:rPr lang="en-US" sz="6500" dirty="0"/>
              <a:t>of </a:t>
            </a:r>
            <a:r>
              <a:rPr lang="en-US" sz="6500" b="1" dirty="0">
                <a:solidFill>
                  <a:srgbClr val="00B0F0"/>
                </a:solidFill>
              </a:rPr>
              <a:t>critical missions, mail, file and application servers.</a:t>
            </a:r>
          </a:p>
          <a:p>
            <a:pPr algn="just"/>
            <a:r>
              <a:rPr lang="en-US" sz="6500" u="sng" dirty="0"/>
              <a:t>Load balancing (LB)</a:t>
            </a:r>
            <a:r>
              <a:rPr lang="en-US" sz="6500" dirty="0"/>
              <a:t> – </a:t>
            </a:r>
          </a:p>
          <a:p>
            <a:pPr marL="1143000" indent="-1143000" algn="just">
              <a:buFont typeface="+mj-lt"/>
              <a:buAutoNum type="arabicPeriod"/>
            </a:pPr>
            <a:r>
              <a:rPr lang="en-US" sz="6500" dirty="0"/>
              <a:t>This model </a:t>
            </a:r>
            <a:r>
              <a:rPr lang="en-US" sz="6500" b="1" dirty="0">
                <a:solidFill>
                  <a:srgbClr val="FF0000"/>
                </a:solidFill>
              </a:rPr>
              <a:t>distributes</a:t>
            </a:r>
            <a:r>
              <a:rPr lang="en-US" sz="6500" dirty="0"/>
              <a:t> </a:t>
            </a:r>
            <a:r>
              <a:rPr lang="en-US" sz="6500" b="1" dirty="0">
                <a:solidFill>
                  <a:srgbClr val="FF0000"/>
                </a:solidFill>
              </a:rPr>
              <a:t>incoming traffic </a:t>
            </a:r>
            <a:r>
              <a:rPr lang="en-US" sz="6500" dirty="0"/>
              <a:t>or </a:t>
            </a:r>
            <a:r>
              <a:rPr lang="en-US" sz="6500" b="1" dirty="0">
                <a:solidFill>
                  <a:srgbClr val="00B050"/>
                </a:solidFill>
              </a:rPr>
              <a:t>requests for resources from nodes </a:t>
            </a:r>
            <a:r>
              <a:rPr lang="en-US" sz="6500" dirty="0"/>
              <a:t>that </a:t>
            </a:r>
            <a:r>
              <a:rPr lang="en-US" sz="6500" b="1" dirty="0">
                <a:solidFill>
                  <a:srgbClr val="00B0F0"/>
                </a:solidFill>
              </a:rPr>
              <a:t>run the same programs </a:t>
            </a:r>
            <a:r>
              <a:rPr lang="en-US" sz="6500" dirty="0"/>
              <a:t>between machines that make up the cluster. </a:t>
            </a:r>
          </a:p>
          <a:p>
            <a:pPr marL="1143000" indent="-1143000" algn="just">
              <a:buFont typeface="+mj-lt"/>
              <a:buAutoNum type="arabicPeriod"/>
            </a:pPr>
            <a:r>
              <a:rPr lang="en-US" sz="6500" dirty="0"/>
              <a:t>If a </a:t>
            </a:r>
            <a:r>
              <a:rPr lang="en-US" sz="6500" b="1" dirty="0">
                <a:solidFill>
                  <a:srgbClr val="FF0000"/>
                </a:solidFill>
              </a:rPr>
              <a:t>node fails</a:t>
            </a:r>
            <a:r>
              <a:rPr lang="en-US" sz="6500" dirty="0"/>
              <a:t>, the requests </a:t>
            </a:r>
            <a:r>
              <a:rPr lang="en-US" sz="6500" b="1" dirty="0">
                <a:solidFill>
                  <a:srgbClr val="00B050"/>
                </a:solidFill>
              </a:rPr>
              <a:t>are redistributed </a:t>
            </a:r>
            <a:r>
              <a:rPr lang="en-US" sz="6500" dirty="0"/>
              <a:t>among the nodes available. </a:t>
            </a:r>
          </a:p>
          <a:p>
            <a:pPr marL="1143000" indent="-1143000" algn="just">
              <a:buFont typeface="+mj-lt"/>
              <a:buAutoNum type="arabicPeriod"/>
            </a:pPr>
            <a:r>
              <a:rPr lang="en-US" sz="6500" dirty="0"/>
              <a:t>This type of solution is usually used for </a:t>
            </a:r>
            <a:r>
              <a:rPr lang="en-US" sz="6500" b="1" dirty="0">
                <a:solidFill>
                  <a:srgbClr val="00B0F0"/>
                </a:solidFill>
              </a:rPr>
              <a:t>Web servers</a:t>
            </a:r>
            <a:r>
              <a:rPr lang="en-US" sz="6500" dirty="0"/>
              <a:t> .</a:t>
            </a:r>
          </a:p>
          <a:p>
            <a:pPr algn="just">
              <a:buNone/>
            </a:pPr>
            <a:endParaRPr lang="en-US"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2"/>
          <a:stretch>
            <a:fillRect/>
          </a:stretch>
        </p:blipFill>
        <p:spPr>
          <a:xfrm>
            <a:off x="260350" y="274955"/>
            <a:ext cx="4480560" cy="3656330"/>
          </a:xfrm>
          <a:prstGeom prst="rect">
            <a:avLst/>
          </a:prstGeom>
        </p:spPr>
      </p:pic>
      <p:pic>
        <p:nvPicPr>
          <p:cNvPr id="5" name="Content Placeholder 4"/>
          <p:cNvPicPr>
            <a:picLocks noGrp="1" noChangeAspect="1"/>
          </p:cNvPicPr>
          <p:nvPr>
            <p:ph sz="half" idx="2"/>
          </p:nvPr>
        </p:nvPicPr>
        <p:blipFill>
          <a:blip r:embed="rId3"/>
          <a:stretch>
            <a:fillRect/>
          </a:stretch>
        </p:blipFill>
        <p:spPr>
          <a:xfrm>
            <a:off x="2814320" y="3931285"/>
            <a:ext cx="5801995" cy="2811145"/>
          </a:xfrm>
          <a:prstGeom prst="rect">
            <a:avLst/>
          </a:prstGeom>
          <a:ln>
            <a:solidFill>
              <a:schemeClr val="tx1"/>
            </a:solidFill>
          </a:ln>
        </p:spPr>
      </p:pic>
      <p:sp>
        <p:nvSpPr>
          <p:cNvPr id="7" name="Text Box 6"/>
          <p:cNvSpPr txBox="1"/>
          <p:nvPr/>
        </p:nvSpPr>
        <p:spPr>
          <a:xfrm>
            <a:off x="4740910" y="4017010"/>
            <a:ext cx="2476500" cy="368300"/>
          </a:xfrm>
          <a:prstGeom prst="rect">
            <a:avLst/>
          </a:prstGeom>
          <a:noFill/>
        </p:spPr>
        <p:txBody>
          <a:bodyPr wrap="square" rtlCol="0">
            <a:spAutoFit/>
          </a:bodyPr>
          <a:lstStyle/>
          <a:p>
            <a:r>
              <a:rPr lang="en-US"/>
              <a:t>Load Balancing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762000" y="1143000"/>
            <a:ext cx="7696200" cy="49530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a:bodyPr>
          <a:lstStyle/>
          <a:p>
            <a:r>
              <a:rPr lang="en-US" altLang="zh-TW" dirty="0"/>
              <a:t>Types of cluster computing</a:t>
            </a:r>
            <a:endParaRPr lang="en-US" dirty="0"/>
          </a:p>
        </p:txBody>
      </p:sp>
      <p:sp>
        <p:nvSpPr>
          <p:cNvPr id="3" name="Content Placeholder 2"/>
          <p:cNvSpPr>
            <a:spLocks noGrp="1"/>
          </p:cNvSpPr>
          <p:nvPr>
            <p:ph idx="1"/>
          </p:nvPr>
        </p:nvSpPr>
        <p:spPr/>
        <p:txBody>
          <a:bodyPr>
            <a:normAutofit/>
          </a:bodyPr>
          <a:lstStyle/>
          <a:p>
            <a:pPr algn="just"/>
            <a:r>
              <a:rPr lang="en-US" dirty="0"/>
              <a:t> </a:t>
            </a:r>
            <a:r>
              <a:rPr lang="en-US" sz="2600" u="sng" dirty="0"/>
              <a:t>HA &amp;LB</a:t>
            </a:r>
            <a:r>
              <a:rPr lang="en-US" sz="2600" b="1" u="sng" dirty="0"/>
              <a:t> </a:t>
            </a:r>
            <a:r>
              <a:rPr lang="en-US" sz="2600" u="sng" dirty="0"/>
              <a:t>combination </a:t>
            </a:r>
            <a:r>
              <a:rPr lang="en-US" sz="2600" dirty="0"/>
              <a:t>– </a:t>
            </a:r>
          </a:p>
          <a:p>
            <a:pPr marL="514350" indent="-514350" algn="just">
              <a:buFont typeface="+mj-lt"/>
              <a:buAutoNum type="arabicPeriod"/>
            </a:pPr>
            <a:r>
              <a:rPr lang="en-US" sz="2600" dirty="0"/>
              <a:t>As its name says, it combines the features of both types of cluster, thereby </a:t>
            </a:r>
            <a:r>
              <a:rPr lang="en-US" sz="2600" b="1" dirty="0">
                <a:solidFill>
                  <a:srgbClr val="FF0000"/>
                </a:solidFill>
              </a:rPr>
              <a:t>increasing the </a:t>
            </a:r>
            <a:r>
              <a:rPr lang="en-US" sz="2600" b="1" dirty="0">
                <a:solidFill>
                  <a:srgbClr val="00B050"/>
                </a:solidFill>
              </a:rPr>
              <a:t>availability</a:t>
            </a:r>
            <a:r>
              <a:rPr lang="en-US" sz="2600" b="1" dirty="0">
                <a:solidFill>
                  <a:srgbClr val="FF0000"/>
                </a:solidFill>
              </a:rPr>
              <a:t> and </a:t>
            </a:r>
            <a:r>
              <a:rPr lang="en-US" sz="2600" b="1" dirty="0">
                <a:solidFill>
                  <a:srgbClr val="00B050"/>
                </a:solidFill>
              </a:rPr>
              <a:t>scalability</a:t>
            </a:r>
            <a:r>
              <a:rPr lang="en-US" sz="2600" b="1" dirty="0">
                <a:solidFill>
                  <a:srgbClr val="FF0000"/>
                </a:solidFill>
              </a:rPr>
              <a:t> of services and resources</a:t>
            </a:r>
            <a:r>
              <a:rPr lang="en-US" sz="2600" dirty="0"/>
              <a:t>. </a:t>
            </a:r>
          </a:p>
          <a:p>
            <a:pPr marL="514350" indent="-514350" algn="just">
              <a:buFont typeface="+mj-lt"/>
              <a:buAutoNum type="arabicPeriod"/>
            </a:pPr>
            <a:r>
              <a:rPr lang="en-US" sz="2600" dirty="0"/>
              <a:t>This type of cluster configuration is widely used in </a:t>
            </a:r>
            <a:r>
              <a:rPr lang="en-US" sz="2600" b="1" dirty="0">
                <a:solidFill>
                  <a:srgbClr val="00B0F0"/>
                </a:solidFill>
              </a:rPr>
              <a:t>web, email, news, or ftp servers.</a:t>
            </a:r>
          </a:p>
          <a:p>
            <a:pPr algn="just">
              <a:buNone/>
            </a:pP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Cluster Computing</a:t>
            </a:r>
            <a:endParaRPr lang="en-US" dirty="0"/>
          </a:p>
        </p:txBody>
      </p:sp>
      <p:sp>
        <p:nvSpPr>
          <p:cNvPr id="3" name="Subtitle 2"/>
          <p:cNvSpPr>
            <a:spLocks noGrp="1"/>
          </p:cNvSpPr>
          <p:nvPr>
            <p:ph type="subTitle" idx="1"/>
          </p:nvPr>
        </p:nvSpPr>
        <p:spPr>
          <a:xfrm>
            <a:off x="609600" y="1676400"/>
            <a:ext cx="8153400" cy="4495800"/>
          </a:xfrm>
        </p:spPr>
        <p:txBody>
          <a:bodyPr>
            <a:normAutofit/>
          </a:bodyPr>
          <a:lstStyle/>
          <a:p>
            <a:pPr marL="0" lvl="1" algn="l">
              <a:buFont typeface="Arial" panose="020B0604020202020204" pitchFamily="34" charset="0"/>
              <a:buChar char="•"/>
            </a:pPr>
            <a:endParaRPr lang="en-US" sz="26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
        <p:nvSpPr>
          <p:cNvPr id="4" name="Content Placeholder 2"/>
          <p:cNvSpPr txBox="1"/>
          <p:nvPr/>
        </p:nvSpPr>
        <p:spPr>
          <a:xfrm>
            <a:off x="990600" y="2057400"/>
            <a:ext cx="7162800" cy="4038600"/>
          </a:xfrm>
          <a:prstGeom prst="rect">
            <a:avLst/>
          </a:prstGeom>
        </p:spPr>
        <p:txBody>
          <a:bodyPr>
            <a:normAutofit/>
          </a:bodyPr>
          <a:lstStyle/>
          <a:p>
            <a:pPr marL="273050" indent="-273050" algn="just">
              <a:lnSpc>
                <a:spcPct val="80000"/>
              </a:lnSpc>
              <a:spcBef>
                <a:spcPts val="600"/>
              </a:spcBef>
              <a:buClr>
                <a:schemeClr val="accent1"/>
              </a:buClr>
              <a:buSzPct val="70000"/>
              <a:buFont typeface="Wingdings" panose="05000000000000000000" pitchFamily="2" charset="2"/>
              <a:buNone/>
            </a:pPr>
            <a:r>
              <a:rPr lang="en-US" sz="2800" b="1" u="sng" dirty="0">
                <a:latin typeface="Century Schoolbook" panose="02040604050505020304" pitchFamily="18" charset="0"/>
              </a:rPr>
              <a:t>Advantages</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latin typeface="Century Schoolbook" panose="02040604050505020304" pitchFamily="18" charset="0"/>
              </a:rPr>
              <a:t> </a:t>
            </a:r>
            <a:r>
              <a:rPr lang="en-US" sz="2800" dirty="0"/>
              <a:t>Increasing </a:t>
            </a:r>
            <a:r>
              <a:rPr lang="en-US" sz="2800" dirty="0">
                <a:solidFill>
                  <a:srgbClr val="FF0000"/>
                </a:solidFill>
              </a:rPr>
              <a:t>speed</a:t>
            </a:r>
            <a:r>
              <a:rPr lang="en-US" sz="2800" dirty="0"/>
              <a:t> – better performance</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 optimized resources </a:t>
            </a:r>
            <a:r>
              <a:rPr lang="en-US" sz="2800" dirty="0">
                <a:solidFill>
                  <a:srgbClr val="FF0000"/>
                </a:solidFill>
              </a:rPr>
              <a:t>utilization </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 Can </a:t>
            </a:r>
            <a:r>
              <a:rPr lang="en-US" sz="2800" dirty="0">
                <a:solidFill>
                  <a:srgbClr val="FF0000"/>
                </a:solidFill>
              </a:rPr>
              <a:t>execute</a:t>
            </a:r>
            <a:r>
              <a:rPr lang="en-US" sz="2800" dirty="0"/>
              <a:t> Large applications</a:t>
            </a:r>
          </a:p>
          <a:p>
            <a:pPr marL="273050" indent="-273050" algn="just">
              <a:lnSpc>
                <a:spcPct val="80000"/>
              </a:lnSpc>
              <a:spcBef>
                <a:spcPts val="600"/>
              </a:spcBef>
              <a:buClr>
                <a:schemeClr val="accent1"/>
              </a:buClr>
              <a:buSzPct val="70000"/>
            </a:pPr>
            <a:endParaRPr lang="en-US" sz="2800" dirty="0"/>
          </a:p>
          <a:p>
            <a:pPr marL="273050" indent="-273050" algn="just">
              <a:lnSpc>
                <a:spcPct val="80000"/>
              </a:lnSpc>
              <a:spcBef>
                <a:spcPts val="600"/>
              </a:spcBef>
              <a:buClr>
                <a:schemeClr val="accent1"/>
              </a:buClr>
              <a:buSzPct val="70000"/>
            </a:pPr>
            <a:r>
              <a:rPr lang="en-US" sz="2800" b="1" u="sng" dirty="0">
                <a:latin typeface="Century Schoolbook" panose="02040604050505020304" pitchFamily="18" charset="0"/>
              </a:rPr>
              <a:t>Disadvantages</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 Complex programming </a:t>
            </a:r>
            <a:r>
              <a:rPr lang="en-US" sz="2800" dirty="0">
                <a:solidFill>
                  <a:srgbClr val="FF0000"/>
                </a:solidFill>
              </a:rPr>
              <a:t>models</a:t>
            </a: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Difficult for </a:t>
            </a:r>
            <a:r>
              <a:rPr lang="en-US" sz="2800" dirty="0">
                <a:solidFill>
                  <a:srgbClr val="FF0000"/>
                </a:solidFill>
              </a:rPr>
              <a:t>debug </a:t>
            </a:r>
            <a:r>
              <a:rPr lang="en-US" sz="2800" dirty="0"/>
              <a:t>and development</a:t>
            </a:r>
          </a:p>
          <a:p>
            <a:pPr marL="273050" indent="-273050">
              <a:lnSpc>
                <a:spcPct val="80000"/>
              </a:lnSpc>
              <a:spcBef>
                <a:spcPts val="600"/>
              </a:spcBef>
              <a:buClr>
                <a:schemeClr val="accent1"/>
              </a:buClr>
              <a:buSzPct val="70000"/>
              <a:buFont typeface="Wingdings" panose="05000000000000000000" pitchFamily="2" charset="2"/>
              <a:buChar char=""/>
            </a:pPr>
            <a:endParaRPr lang="en-US" sz="1900" dirty="0">
              <a:latin typeface="Century Schoolbook" panose="020406040505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Grid Computing</a:t>
            </a:r>
            <a:endParaRPr lang="en-US" dirty="0"/>
          </a:p>
        </p:txBody>
      </p:sp>
      <p:sp>
        <p:nvSpPr>
          <p:cNvPr id="3" name="Subtitle 2"/>
          <p:cNvSpPr>
            <a:spLocks noGrp="1"/>
          </p:cNvSpPr>
          <p:nvPr>
            <p:ph type="subTitle" idx="1"/>
          </p:nvPr>
        </p:nvSpPr>
        <p:spPr>
          <a:xfrm>
            <a:off x="838200" y="1981200"/>
            <a:ext cx="7696200" cy="4572000"/>
          </a:xfrm>
        </p:spPr>
        <p:txBody>
          <a:bodyPr>
            <a:normAutofit/>
          </a:bodyPr>
          <a:lstStyle/>
          <a:p>
            <a:pPr algn="l">
              <a:buFont typeface="Arial" panose="020B0604020202020204" pitchFamily="34" charset="0"/>
              <a:buChar char="•"/>
            </a:pPr>
            <a:r>
              <a:rPr lang="en-US" sz="3400" b="1" dirty="0">
                <a:solidFill>
                  <a:schemeClr val="tx1"/>
                </a:solidFill>
              </a:rPr>
              <a:t>Grid Computing </a:t>
            </a:r>
            <a:r>
              <a:rPr lang="en-US" sz="3400" dirty="0">
                <a:solidFill>
                  <a:schemeClr val="tx1"/>
                </a:solidFill>
              </a:rPr>
              <a:t> was first coined in 1990s by Cart </a:t>
            </a:r>
            <a:r>
              <a:rPr lang="en-US" sz="3400" dirty="0" err="1">
                <a:solidFill>
                  <a:schemeClr val="tx1"/>
                </a:solidFill>
              </a:rPr>
              <a:t>Kesselman</a:t>
            </a:r>
            <a:r>
              <a:rPr lang="en-US" sz="3400" dirty="0">
                <a:solidFill>
                  <a:schemeClr val="tx1"/>
                </a:solidFill>
              </a:rPr>
              <a:t> &amp; Ian Foster and defined as –</a:t>
            </a:r>
          </a:p>
          <a:p>
            <a:pPr lvl="1" algn="l"/>
            <a:r>
              <a:rPr lang="en-US" sz="2200" dirty="0">
                <a:solidFill>
                  <a:schemeClr val="tx1"/>
                </a:solidFill>
              </a:rPr>
              <a:t>“</a:t>
            </a:r>
            <a:r>
              <a:rPr lang="en-US" sz="2900" i="1" dirty="0">
                <a:solidFill>
                  <a:schemeClr val="tx1"/>
                </a:solidFill>
              </a:rPr>
              <a:t>Grid computing is </a:t>
            </a:r>
            <a:r>
              <a:rPr lang="en-US" sz="2900" b="1" i="1" dirty="0">
                <a:solidFill>
                  <a:srgbClr val="FF0000"/>
                </a:solidFill>
              </a:rPr>
              <a:t>coordinated resource sharing and problem solving</a:t>
            </a:r>
            <a:r>
              <a:rPr lang="en-US" sz="2900" i="1" dirty="0">
                <a:solidFill>
                  <a:schemeClr val="tx1"/>
                </a:solidFill>
              </a:rPr>
              <a:t> in </a:t>
            </a:r>
            <a:r>
              <a:rPr lang="en-US" sz="2900" b="1" i="1" dirty="0">
                <a:solidFill>
                  <a:srgbClr val="00B050"/>
                </a:solidFill>
              </a:rPr>
              <a:t>dynamic, multi-institutional virtual organizations.”</a:t>
            </a:r>
          </a:p>
          <a:p>
            <a:pPr lvl="1" algn="l"/>
            <a:endParaRPr lang="en-US" sz="2900" i="1" dirty="0">
              <a:solidFill>
                <a:schemeClr val="tx1"/>
              </a:solidFill>
            </a:endParaRPr>
          </a:p>
          <a:p>
            <a:pPr algn="l">
              <a:buFont typeface="Arial" panose="020B0604020202020204" pitchFamily="34" charset="0"/>
              <a:buChar char="•"/>
            </a:pPr>
            <a:r>
              <a:rPr lang="en-US" sz="2600" dirty="0">
                <a:solidFill>
                  <a:schemeClr val="tx1"/>
                </a:solidFill>
              </a:rPr>
              <a:t> </a:t>
            </a: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Grid Computing</a:t>
            </a:r>
            <a:endParaRPr lang="en-US" dirty="0"/>
          </a:p>
        </p:txBody>
      </p:sp>
      <p:sp>
        <p:nvSpPr>
          <p:cNvPr id="3" name="Subtitle 2"/>
          <p:cNvSpPr>
            <a:spLocks noGrp="1"/>
          </p:cNvSpPr>
          <p:nvPr>
            <p:ph type="subTitle" idx="1"/>
          </p:nvPr>
        </p:nvSpPr>
        <p:spPr>
          <a:xfrm>
            <a:off x="838200" y="1828800"/>
            <a:ext cx="7696200" cy="4724400"/>
          </a:xfrm>
        </p:spPr>
        <p:txBody>
          <a:bodyPr>
            <a:normAutofit fontScale="62500" lnSpcReduction="20000"/>
          </a:bodyPr>
          <a:lstStyle/>
          <a:p>
            <a:pPr algn="just">
              <a:buFont typeface="Arial" panose="020B0604020202020204" pitchFamily="34" charset="0"/>
              <a:buChar char="•"/>
            </a:pPr>
            <a:r>
              <a:rPr lang="en-US" sz="3400" b="1" dirty="0">
                <a:solidFill>
                  <a:schemeClr val="tx1"/>
                </a:solidFill>
              </a:rPr>
              <a:t> </a:t>
            </a:r>
            <a:r>
              <a:rPr lang="en-US" sz="3800" dirty="0">
                <a:solidFill>
                  <a:schemeClr val="tx1"/>
                </a:solidFill>
              </a:rPr>
              <a:t>Computing grids are conceptually and logically  like electrical grids. In an electrical grid, wall outlet allow us to connect to an infrastructure of resources which generate and distribute the electricity. Likewise, in the IT industry, grid computing uses middleware to coordinate distinct IT resources over the network, allowing them to   function and work as a virtual whole. </a:t>
            </a:r>
            <a:endParaRPr lang="en-US" sz="3800" i="1" dirty="0">
              <a:solidFill>
                <a:schemeClr val="tx1"/>
              </a:solidFill>
            </a:endParaRPr>
          </a:p>
          <a:p>
            <a:pPr algn="just">
              <a:buFont typeface="Arial" panose="020B0604020202020204" pitchFamily="34" charset="0"/>
              <a:buChar char="•"/>
            </a:pPr>
            <a:r>
              <a:rPr lang="en-US" sz="3800" dirty="0">
                <a:solidFill>
                  <a:schemeClr val="tx1"/>
                </a:solidFill>
              </a:rPr>
              <a:t> The goal of a computing grid , like that of a electrical grid, is to provide users with access to the resources they need, when they need them and to provide remote access to IT assets and aggregating processing power.</a:t>
            </a:r>
          </a:p>
          <a:p>
            <a:pPr algn="just">
              <a:buFont typeface="Arial" panose="020B0604020202020204" pitchFamily="34" charset="0"/>
              <a:buChar char="•"/>
            </a:pPr>
            <a:r>
              <a:rPr lang="en-US" sz="3800" dirty="0">
                <a:solidFill>
                  <a:schemeClr val="tx1"/>
                </a:solidFill>
              </a:rPr>
              <a:t> Grid provides a series of distributed computing resources via LAN or WAN to the terminal user’s application, as if he is using a super virtual computer.</a:t>
            </a:r>
          </a:p>
          <a:p>
            <a:pPr algn="l"/>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a:bodyPr>
          <a:lstStyle/>
          <a:p>
            <a:r>
              <a:rPr lang="en-US" dirty="0">
                <a:latin typeface="Calibri" panose="020F0502020204030204" charset="0"/>
                <a:sym typeface="+mn-ea"/>
              </a:rPr>
              <a:t>Grid computing is the integration of computer resources for achieving similar objective.</a:t>
            </a:r>
            <a:endParaRPr lang="en-US" dirty="0">
              <a:latin typeface="Calibri" panose="020F0502020204030204" charset="0"/>
            </a:endParaRPr>
          </a:p>
          <a:p>
            <a:r>
              <a:rPr lang="en-US" dirty="0">
                <a:latin typeface="Calibri" panose="020F0502020204030204" charset="0"/>
                <a:sym typeface="+mn-ea"/>
              </a:rPr>
              <a:t>Grids are frequently created with middleware software libraries of a common grid.</a:t>
            </a:r>
          </a:p>
          <a:p>
            <a:r>
              <a:rPr lang="en-US" dirty="0">
                <a:sym typeface="+mn-ea"/>
              </a:rPr>
              <a:t>Grids are a type of dispersed computing system, whereas a </a:t>
            </a:r>
            <a:r>
              <a:rPr lang="en-US" b="1" dirty="0">
                <a:solidFill>
                  <a:srgbClr val="FF0000"/>
                </a:solidFill>
                <a:sym typeface="+mn-ea"/>
              </a:rPr>
              <a:t>virtualized super computer</a:t>
            </a:r>
            <a:r>
              <a:rPr lang="en-US" dirty="0">
                <a:sym typeface="+mn-ea"/>
              </a:rPr>
              <a:t> is made from various networked.</a:t>
            </a:r>
            <a:endParaRPr lang="en-US" dirty="0">
              <a:latin typeface="+mn-lt"/>
            </a:endParaRPr>
          </a:p>
          <a:p>
            <a:r>
              <a:rPr lang="en-US" dirty="0">
                <a:sym typeface="+mn-ea"/>
              </a:rPr>
              <a:t>Grids focus on two different but associated objectives—</a:t>
            </a:r>
            <a:r>
              <a:rPr lang="en-US" b="1" dirty="0">
                <a:solidFill>
                  <a:srgbClr val="FF0000"/>
                </a:solidFill>
                <a:sym typeface="+mn-ea"/>
              </a:rPr>
              <a:t>supplying isolated access to IT resources and building up processing control.</a:t>
            </a:r>
            <a:endParaRPr lang="en-US" dirty="0">
              <a:latin typeface="+mn-lt"/>
            </a:endParaRPr>
          </a:p>
          <a:p>
            <a:r>
              <a:rPr lang="en-US" dirty="0">
                <a:sym typeface="+mn-ea"/>
              </a:rPr>
              <a:t>The grid is a technology which controls two factors—</a:t>
            </a:r>
            <a:r>
              <a:rPr lang="en-US" b="1" dirty="0">
                <a:solidFill>
                  <a:srgbClr val="FF0000"/>
                </a:solidFill>
                <a:sym typeface="+mn-ea"/>
              </a:rPr>
              <a:t>allocation and trust.</a:t>
            </a:r>
            <a:endParaRPr lang="en-US" b="1" dirty="0">
              <a:solidFill>
                <a:srgbClr val="FF0000"/>
              </a:solidFill>
              <a:latin typeface="Calibri" panose="020F0502020204030204" charset="0"/>
            </a:endParaRPr>
          </a:p>
          <a:p>
            <a:endParaRPr lang="en-US" b="1" dirty="0">
              <a:solidFill>
                <a:srgbClr val="FF0000"/>
              </a:solidFill>
              <a:latin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8600" y="0"/>
            <a:ext cx="8555990" cy="64242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2272" t="20960" r="37677" b="32688"/>
          <a:stretch>
            <a:fillRect/>
          </a:stretch>
        </p:blipFill>
        <p:spPr>
          <a:xfrm>
            <a:off x="152400" y="457200"/>
            <a:ext cx="8228330" cy="5309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3748" t="20721" r="39310" b="36518"/>
          <a:stretch>
            <a:fillRect/>
          </a:stretch>
        </p:blipFill>
        <p:spPr>
          <a:xfrm>
            <a:off x="174625" y="487680"/>
            <a:ext cx="8515985" cy="52101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Grid Computing is a subset of distributed computing, where a virtual super computer comprises of machines on a network connected by some bus, mostly Ethernet or sometimes the Internet.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Components in Grid</a:t>
            </a:r>
          </a:p>
        </p:txBody>
      </p:sp>
      <p:sp>
        <p:nvSpPr>
          <p:cNvPr id="3" name="Content Placeholder 2"/>
          <p:cNvSpPr>
            <a:spLocks noGrp="1"/>
          </p:cNvSpPr>
          <p:nvPr>
            <p:ph idx="1"/>
          </p:nvPr>
        </p:nvSpPr>
        <p:spPr>
          <a:xfrm>
            <a:off x="457200" y="1600200"/>
            <a:ext cx="8229600" cy="5062220"/>
          </a:xfrm>
        </p:spPr>
        <p:txBody>
          <a:bodyPr>
            <a:noAutofit/>
          </a:bodyPr>
          <a:lstStyle/>
          <a:p>
            <a:pPr marL="0" indent="0">
              <a:buNone/>
            </a:pPr>
            <a:r>
              <a:rPr lang="en-US" sz="1900"/>
              <a:t>A Grid computing network mainly consists of these three types of machines</a:t>
            </a:r>
          </a:p>
          <a:p>
            <a:pPr marL="0" indent="0">
              <a:buNone/>
            </a:pPr>
            <a:r>
              <a:rPr lang="en-US" sz="1900" b="1">
                <a:solidFill>
                  <a:srgbClr val="0070C0"/>
                </a:solidFill>
              </a:rPr>
              <a:t>Control Node:</a:t>
            </a:r>
          </a:p>
          <a:p>
            <a:r>
              <a:rPr lang="en-US" sz="1900"/>
              <a:t>A computer, usually a server or a group of servers which administrates the whole network and keeps the account of the resources in the network pool.</a:t>
            </a:r>
          </a:p>
          <a:p>
            <a:pPr marL="0" indent="0">
              <a:buNone/>
            </a:pPr>
            <a:r>
              <a:rPr lang="en-US" sz="1900" b="1">
                <a:solidFill>
                  <a:srgbClr val="0070C0"/>
                </a:solidFill>
              </a:rPr>
              <a:t>Provider:</a:t>
            </a:r>
          </a:p>
          <a:p>
            <a:r>
              <a:rPr lang="en-US" sz="1900"/>
              <a:t>The computer which contributes it’s resources in the network resource pool.</a:t>
            </a:r>
          </a:p>
          <a:p>
            <a:pPr marL="0" indent="0">
              <a:buNone/>
            </a:pPr>
            <a:r>
              <a:rPr lang="en-US" sz="1900" b="1">
                <a:solidFill>
                  <a:srgbClr val="0070C0"/>
                </a:solidFill>
              </a:rPr>
              <a:t>User:</a:t>
            </a:r>
          </a:p>
          <a:p>
            <a:r>
              <a:rPr lang="en-US" sz="1900"/>
              <a:t>The computer that uses the resources on the network.</a:t>
            </a:r>
          </a:p>
          <a:p>
            <a:pPr marL="0" indent="0">
              <a:buNone/>
            </a:pPr>
            <a:endParaRPr lang="en-US" sz="1900"/>
          </a:p>
          <a:p>
            <a:pPr marL="0" indent="0">
              <a:buNone/>
            </a:pPr>
            <a:r>
              <a:rPr lang="en-US" sz="1900"/>
              <a:t>For controlling the network and it’s resources a software/networking protocol is used generaly known as Middleware. This is responsible for administrating the network and the control nodes are merely it’s executors. As a grid computing system should use only unused resources of a computer, it is the job of the control node that any provider is not overloaded with tasks.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lstStyle/>
          <a:p>
            <a:r>
              <a:rPr lang="en-US" dirty="0"/>
              <a:t>Module Outline</a:t>
            </a:r>
          </a:p>
        </p:txBody>
      </p:sp>
      <p:sp>
        <p:nvSpPr>
          <p:cNvPr id="3" name="Content Placeholder 2"/>
          <p:cNvSpPr>
            <a:spLocks noGrp="1"/>
          </p:cNvSpPr>
          <p:nvPr>
            <p:ph idx="1"/>
          </p:nvPr>
        </p:nvSpPr>
        <p:spPr>
          <a:xfrm>
            <a:off x="457200" y="1981200"/>
            <a:ext cx="8229600" cy="4144963"/>
          </a:xfrm>
        </p:spPr>
        <p:txBody>
          <a:bodyPr/>
          <a:lstStyle/>
          <a:p>
            <a:r>
              <a:rPr lang="en-US" dirty="0"/>
              <a:t>Fundamental concepts of Distributed Systems</a:t>
            </a:r>
          </a:p>
          <a:p>
            <a:r>
              <a:rPr lang="en-US" dirty="0"/>
              <a:t>Cluster Computing </a:t>
            </a:r>
          </a:p>
          <a:p>
            <a:r>
              <a:rPr lang="en-US" dirty="0"/>
              <a:t>Grid Computing</a:t>
            </a:r>
          </a:p>
          <a:p>
            <a:pPr lvl="0"/>
            <a:r>
              <a:rPr lang="en-US" dirty="0"/>
              <a:t>Cloud Computing</a:t>
            </a:r>
          </a:p>
          <a:p>
            <a:r>
              <a:rPr lang="en-US" dirty="0"/>
              <a:t>Mobile Computing</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a:t>Another job of the middleware is to authorize any process that is being executed on the network. In a grid computing system, a provider gives permission to the user to run anything on it’s computer, hence it is a huge security threat for the network. Hence a middleware should ensure that there is no unwanted task being executed on the network</a:t>
            </a:r>
            <a:r>
              <a:rPr lang="en-US"/>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2801" t="21198" r="37969" b="20903"/>
          <a:stretch>
            <a:fillRect/>
          </a:stretch>
        </p:blipFill>
        <p:spPr>
          <a:xfrm>
            <a:off x="329565" y="133350"/>
            <a:ext cx="8281035" cy="59188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2272" t="20721" r="38095" b="17256"/>
          <a:stretch>
            <a:fillRect/>
          </a:stretch>
        </p:blipFill>
        <p:spPr>
          <a:xfrm>
            <a:off x="385445" y="718185"/>
            <a:ext cx="7733030" cy="54362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a:solidFill>
            <a:schemeClr val="accent3">
              <a:lumMod val="60000"/>
              <a:lumOff val="40000"/>
            </a:schemeClr>
          </a:solidFill>
        </p:spPr>
        <p:txBody>
          <a:bodyPr/>
          <a:lstStyle/>
          <a:p>
            <a:r>
              <a:rPr lang="en-US" dirty="0"/>
              <a:t>Architecture of Grid</a:t>
            </a:r>
          </a:p>
        </p:txBody>
      </p:sp>
      <p:pic>
        <p:nvPicPr>
          <p:cNvPr id="4" name="Content Placeholder 3" descr="Grid_Architecture_pic1.jpg"/>
          <p:cNvPicPr>
            <a:picLocks noGrp="1" noChangeAspect="1" noChangeArrowheads="1"/>
          </p:cNvPicPr>
          <p:nvPr>
            <p:ph idx="1"/>
          </p:nvPr>
        </p:nvPicPr>
        <p:blipFill>
          <a:blip r:embed="rId2"/>
          <a:srcRect t="5624" b="25932"/>
          <a:stretch>
            <a:fillRect/>
          </a:stretch>
        </p:blipFill>
        <p:spPr bwMode="auto">
          <a:xfrm>
            <a:off x="914400" y="1143000"/>
            <a:ext cx="7315201" cy="5410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pPr algn="r"/>
            <a:r>
              <a:rPr lang="en-GB" dirty="0"/>
              <a:t>Grid Computing</a:t>
            </a:r>
            <a:endParaRPr lang="en-US" dirty="0"/>
          </a:p>
        </p:txBody>
      </p:sp>
      <p:sp>
        <p:nvSpPr>
          <p:cNvPr id="3" name="Subtitle 2"/>
          <p:cNvSpPr>
            <a:spLocks noGrp="1"/>
          </p:cNvSpPr>
          <p:nvPr>
            <p:ph type="subTitle" idx="1"/>
          </p:nvPr>
        </p:nvSpPr>
        <p:spPr>
          <a:xfrm>
            <a:off x="178435" y="2744470"/>
            <a:ext cx="8650605" cy="3966845"/>
          </a:xfrm>
          <a:ln>
            <a:solidFill>
              <a:schemeClr val="tx1"/>
            </a:solidFill>
          </a:ln>
        </p:spPr>
        <p:txBody>
          <a:bodyPr>
            <a:normAutofit fontScale="25000" lnSpcReduction="20000"/>
          </a:bodyPr>
          <a:lstStyle/>
          <a:p>
            <a:pPr algn="just"/>
            <a:r>
              <a:rPr lang="en-US" sz="3400" b="1" dirty="0">
                <a:solidFill>
                  <a:schemeClr val="tx1"/>
                </a:solidFill>
              </a:rPr>
              <a:t> </a:t>
            </a:r>
            <a:r>
              <a:rPr lang="en-US" sz="6855" dirty="0">
                <a:solidFill>
                  <a:schemeClr val="tx1"/>
                </a:solidFill>
              </a:rPr>
              <a:t>Layers of Grid System architecture are as follows: </a:t>
            </a:r>
          </a:p>
          <a:p>
            <a:pPr marL="571500" indent="-571500" algn="just"/>
            <a:r>
              <a:rPr lang="en-US" sz="6855" b="1" dirty="0">
                <a:solidFill>
                  <a:srgbClr val="FF0000"/>
                </a:solidFill>
              </a:rPr>
              <a:t>(</a:t>
            </a:r>
            <a:r>
              <a:rPr lang="en-US" sz="6855" b="1" dirty="0" err="1">
                <a:solidFill>
                  <a:srgbClr val="FF0000"/>
                </a:solidFill>
              </a:rPr>
              <a:t>i</a:t>
            </a:r>
            <a:r>
              <a:rPr lang="en-US" sz="6855" b="1" dirty="0">
                <a:solidFill>
                  <a:srgbClr val="FF0000"/>
                </a:solidFill>
              </a:rPr>
              <a:t>)Fabric Layer:</a:t>
            </a:r>
            <a:r>
              <a:rPr lang="en-US" sz="6855" dirty="0">
                <a:solidFill>
                  <a:srgbClr val="FF0000"/>
                </a:solidFill>
              </a:rPr>
              <a:t> Lowest layer</a:t>
            </a:r>
          </a:p>
          <a:p>
            <a:pPr marL="857250" indent="-857250" algn="just">
              <a:buFont typeface="+mj-lt"/>
              <a:buAutoNum type="romanLcPeriod"/>
            </a:pPr>
            <a:r>
              <a:rPr lang="en-US" sz="6855" dirty="0">
                <a:solidFill>
                  <a:schemeClr val="tx1"/>
                </a:solidFill>
              </a:rPr>
              <a:t>It comprises geographically </a:t>
            </a:r>
            <a:r>
              <a:rPr lang="en-US" sz="6855" b="1" dirty="0">
                <a:solidFill>
                  <a:srgbClr val="00B050"/>
                </a:solidFill>
              </a:rPr>
              <a:t>distributed and sharable resources</a:t>
            </a:r>
            <a:r>
              <a:rPr lang="en-US" sz="6855" dirty="0">
                <a:solidFill>
                  <a:schemeClr val="tx1"/>
                </a:solidFill>
              </a:rPr>
              <a:t> such as </a:t>
            </a:r>
            <a:r>
              <a:rPr lang="en-US" sz="6855" b="1" dirty="0">
                <a:solidFill>
                  <a:srgbClr val="0070C0"/>
                </a:solidFill>
              </a:rPr>
              <a:t>storage devices, computing devices, high bandwidth networks and scientific instruments, etc.</a:t>
            </a:r>
          </a:p>
          <a:p>
            <a:pPr marL="857250" indent="-857250" algn="just">
              <a:buFont typeface="+mj-lt"/>
              <a:buAutoNum type="romanLcPeriod"/>
            </a:pPr>
            <a:r>
              <a:rPr lang="en-US" sz="6855" dirty="0">
                <a:solidFill>
                  <a:schemeClr val="tx1"/>
                </a:solidFill>
              </a:rPr>
              <a:t>These resources are </a:t>
            </a:r>
            <a:r>
              <a:rPr lang="en-US" sz="6855" b="1" dirty="0">
                <a:solidFill>
                  <a:srgbClr val="00B050"/>
                </a:solidFill>
              </a:rPr>
              <a:t>accessible from anywhere </a:t>
            </a:r>
            <a:r>
              <a:rPr lang="en-US" sz="6855" dirty="0">
                <a:solidFill>
                  <a:schemeClr val="tx1"/>
                </a:solidFill>
              </a:rPr>
              <a:t>in the internet.</a:t>
            </a:r>
          </a:p>
          <a:p>
            <a:pPr algn="just">
              <a:buFont typeface="Arial" panose="020B0604020202020204" pitchFamily="34" charset="0"/>
              <a:buChar char="•"/>
            </a:pPr>
            <a:endParaRPr lang="en-US" sz="6855" i="1" dirty="0">
              <a:solidFill>
                <a:schemeClr val="tx1"/>
              </a:solidFill>
            </a:endParaRPr>
          </a:p>
          <a:p>
            <a:pPr algn="just">
              <a:spcBef>
                <a:spcPts val="0"/>
              </a:spcBef>
            </a:pPr>
            <a:r>
              <a:rPr lang="en-US" sz="6855" dirty="0">
                <a:solidFill>
                  <a:schemeClr val="tx1"/>
                </a:solidFill>
              </a:rPr>
              <a:t> </a:t>
            </a:r>
            <a:r>
              <a:rPr lang="en-US" sz="6855" b="1" dirty="0">
                <a:solidFill>
                  <a:srgbClr val="FF0000"/>
                </a:solidFill>
              </a:rPr>
              <a:t>(ii)Connectivity Layer: </a:t>
            </a:r>
          </a:p>
          <a:p>
            <a:pPr marL="857250" indent="-857250" algn="just">
              <a:spcBef>
                <a:spcPts val="0"/>
              </a:spcBef>
              <a:buFont typeface="+mj-lt"/>
              <a:buAutoNum type="romanLcPeriod"/>
            </a:pPr>
            <a:r>
              <a:rPr lang="en-US" sz="6855" dirty="0">
                <a:solidFill>
                  <a:schemeClr val="tx1"/>
                </a:solidFill>
              </a:rPr>
              <a:t>It provides an </a:t>
            </a:r>
            <a:r>
              <a:rPr lang="en-US" sz="6855" b="1" dirty="0">
                <a:solidFill>
                  <a:srgbClr val="00B050"/>
                </a:solidFill>
              </a:rPr>
              <a:t>easy  and  secure  access 	</a:t>
            </a:r>
            <a:r>
              <a:rPr lang="en-US" sz="6855" dirty="0">
                <a:solidFill>
                  <a:schemeClr val="tx1"/>
                </a:solidFill>
              </a:rPr>
              <a:t>to the resources through </a:t>
            </a:r>
            <a:r>
              <a:rPr lang="en-US" sz="6855" b="1" dirty="0">
                <a:solidFill>
                  <a:srgbClr val="00B0F0"/>
                </a:solidFill>
              </a:rPr>
              <a:t>some standardized protocols. </a:t>
            </a:r>
          </a:p>
          <a:p>
            <a:pPr marL="857250" indent="-857250" algn="just">
              <a:spcBef>
                <a:spcPts val="0"/>
              </a:spcBef>
              <a:buFont typeface="+mj-lt"/>
              <a:buAutoNum type="romanLcPeriod"/>
            </a:pPr>
            <a:r>
              <a:rPr lang="en-US" sz="6855" dirty="0">
                <a:solidFill>
                  <a:schemeClr val="tx1"/>
                </a:solidFill>
              </a:rPr>
              <a:t>The </a:t>
            </a:r>
            <a:r>
              <a:rPr lang="en-US" sz="6855" b="1" dirty="0">
                <a:solidFill>
                  <a:srgbClr val="00B050"/>
                </a:solidFill>
              </a:rPr>
              <a:t>authentication protocols </a:t>
            </a:r>
            <a:r>
              <a:rPr lang="en-US" sz="6855" dirty="0">
                <a:solidFill>
                  <a:schemeClr val="tx1"/>
                </a:solidFill>
              </a:rPr>
              <a:t>are used to provide proper </a:t>
            </a:r>
            <a:r>
              <a:rPr lang="en-US" sz="6855" b="1" dirty="0">
                <a:solidFill>
                  <a:srgbClr val="0070C0"/>
                </a:solidFill>
              </a:rPr>
              <a:t>verification of users and resources. </a:t>
            </a:r>
          </a:p>
          <a:p>
            <a:pPr marL="857250" indent="-857250" algn="just">
              <a:spcBef>
                <a:spcPts val="0"/>
              </a:spcBef>
              <a:buFont typeface="+mj-lt"/>
              <a:buAutoNum type="romanLcPeriod"/>
            </a:pPr>
            <a:r>
              <a:rPr lang="en-US" sz="6855" dirty="0">
                <a:solidFill>
                  <a:schemeClr val="tx1"/>
                </a:solidFill>
              </a:rPr>
              <a:t>The </a:t>
            </a:r>
            <a:r>
              <a:rPr lang="en-US" sz="6855" b="1" dirty="0">
                <a:solidFill>
                  <a:srgbClr val="00B050"/>
                </a:solidFill>
              </a:rPr>
              <a:t>communication protocols </a:t>
            </a:r>
            <a:r>
              <a:rPr lang="en-US" sz="6855" dirty="0">
                <a:solidFill>
                  <a:schemeClr val="tx1"/>
                </a:solidFill>
              </a:rPr>
              <a:t>provide a mechanism for </a:t>
            </a:r>
            <a:r>
              <a:rPr lang="en-US" sz="6855" b="1" dirty="0">
                <a:solidFill>
                  <a:srgbClr val="0070C0"/>
                </a:solidFill>
              </a:rPr>
              <a:t>transmission of data between the fabric and the resource layer. </a:t>
            </a:r>
          </a:p>
          <a:p>
            <a:pPr algn="just">
              <a:buFont typeface="Arial" panose="020B0604020202020204" pitchFamily="34" charset="0"/>
              <a:buChar char="•"/>
            </a:pPr>
            <a:endParaRPr lang="en-US" sz="3800" dirty="0">
              <a:solidFill>
                <a:schemeClr val="tx1"/>
              </a:solidFill>
            </a:endParaRPr>
          </a:p>
          <a:p>
            <a:pPr algn="just">
              <a:buFont typeface="Arial" panose="020B0604020202020204" pitchFamily="34" charset="0"/>
              <a:buChar char="•"/>
            </a:pPr>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178435" y="396875"/>
            <a:ext cx="4025900" cy="21710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33400"/>
            <a:ext cx="7772400" cy="1066799"/>
          </a:xfrm>
          <a:solidFill>
            <a:schemeClr val="accent3">
              <a:lumMod val="60000"/>
              <a:lumOff val="40000"/>
            </a:schemeClr>
          </a:solidFill>
        </p:spPr>
        <p:txBody>
          <a:bodyPr/>
          <a:lstStyle/>
          <a:p>
            <a:r>
              <a:rPr lang="en-GB" dirty="0"/>
              <a:t>						Cont ...</a:t>
            </a:r>
            <a:endParaRPr lang="en-US" dirty="0"/>
          </a:p>
        </p:txBody>
      </p:sp>
      <p:sp>
        <p:nvSpPr>
          <p:cNvPr id="3" name="Subtitle 2"/>
          <p:cNvSpPr>
            <a:spLocks noGrp="1"/>
          </p:cNvSpPr>
          <p:nvPr>
            <p:ph type="subTitle" idx="1"/>
          </p:nvPr>
        </p:nvSpPr>
        <p:spPr>
          <a:xfrm>
            <a:off x="470535" y="2870200"/>
            <a:ext cx="8063865" cy="3683000"/>
          </a:xfrm>
          <a:ln>
            <a:solidFill>
              <a:schemeClr val="tx2"/>
            </a:solidFill>
          </a:ln>
        </p:spPr>
        <p:txBody>
          <a:bodyPr>
            <a:normAutofit fontScale="60000" lnSpcReduction="20000"/>
          </a:bodyPr>
          <a:lstStyle/>
          <a:p>
            <a:pPr algn="just">
              <a:spcBef>
                <a:spcPts val="0"/>
              </a:spcBef>
            </a:pPr>
            <a:r>
              <a:rPr lang="en-US" sz="4000" b="1" dirty="0">
                <a:solidFill>
                  <a:srgbClr val="FF0000"/>
                </a:solidFill>
              </a:rPr>
              <a:t>(</a:t>
            </a:r>
            <a:r>
              <a:rPr lang="en-US" b="1" dirty="0">
                <a:solidFill>
                  <a:srgbClr val="FF0000"/>
                </a:solidFill>
              </a:rPr>
              <a:t>iii)Resource Layer: </a:t>
            </a:r>
          </a:p>
          <a:p>
            <a:pPr marL="571500" indent="-571500" algn="just">
              <a:spcBef>
                <a:spcPts val="0"/>
              </a:spcBef>
              <a:buFont typeface="+mj-lt"/>
              <a:buAutoNum type="romanLcPeriod"/>
            </a:pPr>
            <a:r>
              <a:rPr lang="en-US" dirty="0">
                <a:solidFill>
                  <a:schemeClr val="tx1"/>
                </a:solidFill>
              </a:rPr>
              <a:t>It specifies the </a:t>
            </a:r>
            <a:r>
              <a:rPr lang="en-US" b="1" dirty="0">
                <a:solidFill>
                  <a:srgbClr val="00B050"/>
                </a:solidFill>
              </a:rPr>
              <a:t>necessary protocols </a:t>
            </a:r>
            <a:r>
              <a:rPr lang="en-US" dirty="0">
                <a:solidFill>
                  <a:schemeClr val="tx1"/>
                </a:solidFill>
              </a:rPr>
              <a:t>to operate </a:t>
            </a:r>
            <a:r>
              <a:rPr lang="en-US" b="1" dirty="0">
                <a:solidFill>
                  <a:srgbClr val="0070C0"/>
                </a:solidFill>
              </a:rPr>
              <a:t>among shared resources.</a:t>
            </a:r>
          </a:p>
          <a:p>
            <a:pPr marL="571500" indent="-571500" algn="just">
              <a:spcBef>
                <a:spcPts val="0"/>
              </a:spcBef>
              <a:buFont typeface="+mj-lt"/>
              <a:buAutoNum type="romanLcPeriod"/>
            </a:pPr>
            <a:r>
              <a:rPr lang="en-US" dirty="0">
                <a:solidFill>
                  <a:schemeClr val="tx1"/>
                </a:solidFill>
              </a:rPr>
              <a:t> It is primarily</a:t>
            </a:r>
            <a:r>
              <a:rPr lang="en-US" b="1" dirty="0">
                <a:solidFill>
                  <a:schemeClr val="tx1"/>
                </a:solidFill>
              </a:rPr>
              <a:t> </a:t>
            </a:r>
            <a:r>
              <a:rPr lang="en-US" b="1" dirty="0">
                <a:solidFill>
                  <a:srgbClr val="0070C0"/>
                </a:solidFill>
              </a:rPr>
              <a:t>built</a:t>
            </a:r>
            <a:r>
              <a:rPr lang="en-US" b="1" dirty="0">
                <a:solidFill>
                  <a:schemeClr val="tx1"/>
                </a:solidFill>
              </a:rPr>
              <a:t> </a:t>
            </a:r>
            <a:r>
              <a:rPr lang="en-US" dirty="0">
                <a:solidFill>
                  <a:schemeClr val="tx1"/>
                </a:solidFill>
              </a:rPr>
              <a:t>upon the </a:t>
            </a:r>
            <a:r>
              <a:rPr lang="en-US" b="1" dirty="0">
                <a:solidFill>
                  <a:srgbClr val="0070C0"/>
                </a:solidFill>
              </a:rPr>
              <a:t>communication and authentication protocols of connectivity layer. </a:t>
            </a:r>
          </a:p>
          <a:p>
            <a:pPr marL="571500" indent="-571500" algn="just">
              <a:spcBef>
                <a:spcPts val="0"/>
              </a:spcBef>
              <a:buFont typeface="+mj-lt"/>
              <a:buAutoNum type="romanLcPeriod"/>
            </a:pPr>
            <a:r>
              <a:rPr lang="en-US" dirty="0">
                <a:solidFill>
                  <a:schemeClr val="tx1"/>
                </a:solidFill>
              </a:rPr>
              <a:t>It defines the </a:t>
            </a:r>
            <a:r>
              <a:rPr lang="en-US" b="1" dirty="0">
                <a:solidFill>
                  <a:srgbClr val="00B050"/>
                </a:solidFill>
              </a:rPr>
              <a:t>APIs</a:t>
            </a:r>
            <a:r>
              <a:rPr lang="en-US" dirty="0">
                <a:solidFill>
                  <a:schemeClr val="tx1"/>
                </a:solidFill>
              </a:rPr>
              <a:t> (Application Program Interfaces) and </a:t>
            </a:r>
            <a:r>
              <a:rPr lang="en-US" b="1" dirty="0">
                <a:solidFill>
                  <a:srgbClr val="00B050"/>
                </a:solidFill>
              </a:rPr>
              <a:t>SDK </a:t>
            </a:r>
            <a:r>
              <a:rPr lang="en-US" dirty="0">
                <a:solidFill>
                  <a:schemeClr val="tx1"/>
                </a:solidFill>
              </a:rPr>
              <a:t>(Software Development Kit) to make </a:t>
            </a:r>
            <a:r>
              <a:rPr lang="en-US" b="1" dirty="0">
                <a:solidFill>
                  <a:srgbClr val="0070C0"/>
                </a:solidFill>
              </a:rPr>
              <a:t>secure the initiation, accounting, negotiation, controlling and monitoring of resources.</a:t>
            </a:r>
            <a:endParaRPr lang="en-US" b="1" i="1" dirty="0">
              <a:solidFill>
                <a:srgbClr val="0070C0"/>
              </a:solidFill>
            </a:endParaRPr>
          </a:p>
          <a:p>
            <a:pPr algn="just"/>
            <a:r>
              <a:rPr lang="en-US" sz="3800" b="1" dirty="0">
                <a:solidFill>
                  <a:srgbClr val="FF0000"/>
                </a:solidFill>
              </a:rPr>
              <a:t> (</a:t>
            </a:r>
            <a:r>
              <a:rPr lang="en-US" b="1" dirty="0">
                <a:solidFill>
                  <a:srgbClr val="FF0000"/>
                </a:solidFill>
              </a:rPr>
              <a:t>iv)Collective Layer: </a:t>
            </a:r>
          </a:p>
          <a:p>
            <a:pPr marL="571500" indent="-571500" algn="just">
              <a:buFont typeface="+mj-lt"/>
              <a:buAutoNum type="romanLcPeriod"/>
            </a:pPr>
            <a:r>
              <a:rPr lang="en-US" dirty="0">
                <a:solidFill>
                  <a:schemeClr val="tx1"/>
                </a:solidFill>
              </a:rPr>
              <a:t>It is used for common functional utilities. </a:t>
            </a:r>
          </a:p>
          <a:p>
            <a:pPr marL="571500" indent="-571500" algn="just">
              <a:buFont typeface="+mj-lt"/>
              <a:buAutoNum type="romanLcPeriod"/>
            </a:pPr>
            <a:r>
              <a:rPr lang="en-US" dirty="0">
                <a:solidFill>
                  <a:schemeClr val="tx1"/>
                </a:solidFill>
              </a:rPr>
              <a:t>The operations such as </a:t>
            </a:r>
            <a:r>
              <a:rPr lang="en-US" b="1" dirty="0">
                <a:solidFill>
                  <a:srgbClr val="00B050"/>
                </a:solidFill>
              </a:rPr>
              <a:t>collaboration among the shared resources </a:t>
            </a:r>
            <a:r>
              <a:rPr lang="en-US" dirty="0">
                <a:solidFill>
                  <a:schemeClr val="tx1"/>
                </a:solidFill>
              </a:rPr>
              <a:t>are performed in this layer. </a:t>
            </a:r>
          </a:p>
          <a:p>
            <a:pPr marL="571500" indent="-571500" algn="just">
              <a:buFont typeface="+mj-lt"/>
              <a:buAutoNum type="romanLcPeriod"/>
            </a:pPr>
            <a:r>
              <a:rPr lang="en-US" dirty="0">
                <a:solidFill>
                  <a:schemeClr val="tx1"/>
                </a:solidFill>
              </a:rPr>
              <a:t>It provides services like </a:t>
            </a:r>
            <a:r>
              <a:rPr lang="en-US" dirty="0">
                <a:solidFill>
                  <a:srgbClr val="0070C0"/>
                </a:solidFill>
              </a:rPr>
              <a:t>brokering, monitoring, scheduling, discovery, replication and co-allocation etc. </a:t>
            </a:r>
          </a:p>
          <a:p>
            <a:pPr algn="just">
              <a:buFont typeface="Arial" panose="020B0604020202020204" pitchFamily="34" charset="0"/>
              <a:buChar char="•"/>
            </a:pPr>
            <a:endParaRPr lang="en-US" sz="3800" dirty="0">
              <a:solidFill>
                <a:schemeClr val="tx1"/>
              </a:solidFill>
            </a:endParaRPr>
          </a:p>
          <a:p>
            <a:pPr algn="just">
              <a:buFont typeface="Arial" panose="020B0604020202020204" pitchFamily="34" charset="0"/>
              <a:buChar char="•"/>
            </a:pPr>
            <a:endParaRPr lang="en-US" sz="3800" dirty="0">
              <a:solidFill>
                <a:schemeClr val="tx1"/>
              </a:solidFill>
            </a:endParaRPr>
          </a:p>
          <a:p>
            <a:pPr algn="l"/>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178435" y="396875"/>
            <a:ext cx="4025900" cy="21710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Grid Computing</a:t>
            </a:r>
            <a:endParaRPr lang="en-US" dirty="0"/>
          </a:p>
        </p:txBody>
      </p:sp>
      <p:sp>
        <p:nvSpPr>
          <p:cNvPr id="3" name="Subtitle 2"/>
          <p:cNvSpPr>
            <a:spLocks noGrp="1"/>
          </p:cNvSpPr>
          <p:nvPr>
            <p:ph type="subTitle" idx="1"/>
          </p:nvPr>
        </p:nvSpPr>
        <p:spPr>
          <a:xfrm>
            <a:off x="838200" y="1828800"/>
            <a:ext cx="7696200" cy="4724400"/>
          </a:xfrm>
        </p:spPr>
        <p:txBody>
          <a:bodyPr>
            <a:normAutofit/>
          </a:bodyPr>
          <a:lstStyle/>
          <a:p>
            <a:pPr algn="just"/>
            <a:r>
              <a:rPr lang="en-US" sz="3800" dirty="0">
                <a:solidFill>
                  <a:srgbClr val="FF0000"/>
                </a:solidFill>
              </a:rPr>
              <a:t> </a:t>
            </a:r>
            <a:r>
              <a:rPr lang="en-US" sz="2500" dirty="0">
                <a:solidFill>
                  <a:srgbClr val="FF0000"/>
                </a:solidFill>
              </a:rPr>
              <a:t>(v)Application Layer: </a:t>
            </a:r>
          </a:p>
          <a:p>
            <a:pPr algn="just"/>
            <a:r>
              <a:rPr lang="en-US" sz="2500" dirty="0">
                <a:solidFill>
                  <a:schemeClr val="tx1"/>
                </a:solidFill>
              </a:rPr>
              <a:t>This layer offers </a:t>
            </a:r>
            <a:r>
              <a:rPr lang="en-US" sz="2500" b="1" dirty="0">
                <a:solidFill>
                  <a:srgbClr val="00B050"/>
                </a:solidFill>
              </a:rPr>
              <a:t>communication interfaces</a:t>
            </a:r>
            <a:r>
              <a:rPr lang="en-US" sz="2500" dirty="0">
                <a:solidFill>
                  <a:schemeClr val="tx1"/>
                </a:solidFill>
              </a:rPr>
              <a:t> to the users and the administrators for </a:t>
            </a:r>
            <a:r>
              <a:rPr lang="en-US" sz="2500" b="1" dirty="0">
                <a:solidFill>
                  <a:srgbClr val="00B0F0"/>
                </a:solidFill>
              </a:rPr>
              <a:t>interacting with the Grid. </a:t>
            </a:r>
          </a:p>
          <a:p>
            <a:pPr algn="just">
              <a:buFont typeface="Arial" panose="020B0604020202020204" pitchFamily="34" charset="0"/>
              <a:buChar char="•"/>
            </a:pPr>
            <a:endParaRPr lang="en-US" sz="3800" dirty="0">
              <a:solidFill>
                <a:schemeClr val="tx1"/>
              </a:solidFill>
            </a:endParaRPr>
          </a:p>
          <a:p>
            <a:pPr algn="just">
              <a:buFont typeface="Arial" panose="020B0604020202020204" pitchFamily="34" charset="0"/>
              <a:buChar char="•"/>
            </a:pPr>
            <a:endParaRPr lang="en-US" sz="3800" dirty="0">
              <a:solidFill>
                <a:schemeClr val="tx1"/>
              </a:solidFill>
            </a:endParaRPr>
          </a:p>
          <a:p>
            <a:pPr algn="l"/>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451485" y="3657600"/>
            <a:ext cx="4025900" cy="21710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92405" y="275590"/>
            <a:ext cx="8305800" cy="62363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3219" t="23106" r="38363" b="15614"/>
          <a:stretch>
            <a:fillRect/>
          </a:stretch>
        </p:blipFill>
        <p:spPr>
          <a:xfrm>
            <a:off x="762000" y="685800"/>
            <a:ext cx="8020685" cy="5711190"/>
          </a:xfrm>
          <a:prstGeom prst="rect">
            <a:avLst/>
          </a:prstGeom>
          <a:ln>
            <a:solidFill>
              <a:schemeClr val="tx1"/>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Types of Grid Systems</a:t>
            </a:r>
            <a:endParaRPr lang="en-US" dirty="0"/>
          </a:p>
        </p:txBody>
      </p:sp>
      <p:sp>
        <p:nvSpPr>
          <p:cNvPr id="3" name="Subtitle 2"/>
          <p:cNvSpPr>
            <a:spLocks noGrp="1"/>
          </p:cNvSpPr>
          <p:nvPr>
            <p:ph type="subTitle" idx="1"/>
          </p:nvPr>
        </p:nvSpPr>
        <p:spPr>
          <a:xfrm>
            <a:off x="838200" y="3886200"/>
            <a:ext cx="7696200" cy="2667000"/>
          </a:xfrm>
        </p:spPr>
        <p:txBody>
          <a:bodyPr>
            <a:normAutofit/>
          </a:bodyPr>
          <a:lstStyle/>
          <a:p>
            <a:pPr algn="just"/>
            <a:endParaRPr lang="en-US" sz="3800" dirty="0">
              <a:solidFill>
                <a:schemeClr val="tx1"/>
              </a:solidFill>
            </a:endParaRPr>
          </a:p>
          <a:p>
            <a:pPr algn="just">
              <a:buFont typeface="Arial" panose="020B0604020202020204" pitchFamily="34" charset="0"/>
              <a:buChar char="•"/>
            </a:pPr>
            <a:endParaRPr lang="en-US" sz="3800" dirty="0">
              <a:solidFill>
                <a:schemeClr val="tx1"/>
              </a:solidFill>
            </a:endParaRPr>
          </a:p>
          <a:p>
            <a:pPr algn="l"/>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09600" y="1905000"/>
            <a:ext cx="8153400" cy="46482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computing?</a:t>
            </a:r>
          </a:p>
        </p:txBody>
      </p:sp>
      <p:sp>
        <p:nvSpPr>
          <p:cNvPr id="3" name="Content Placeholder 2"/>
          <p:cNvSpPr>
            <a:spLocks noGrp="1"/>
          </p:cNvSpPr>
          <p:nvPr>
            <p:ph idx="1"/>
          </p:nvPr>
        </p:nvSpPr>
        <p:spPr>
          <a:xfrm>
            <a:off x="457200" y="1370330"/>
            <a:ext cx="8229600" cy="4756150"/>
          </a:xfrm>
        </p:spPr>
        <p:txBody>
          <a:bodyPr>
            <a:normAutofit fontScale="70000"/>
          </a:bodyPr>
          <a:lstStyle/>
          <a:p>
            <a:r>
              <a:rPr lang="en-US" b="1"/>
              <a:t>Computing is the process of using computer technology to complete a given goal-oriented task.</a:t>
            </a:r>
          </a:p>
          <a:p>
            <a:r>
              <a:rPr lang="en-US"/>
              <a:t>Computing may encompass the </a:t>
            </a:r>
            <a:r>
              <a:rPr lang="en-US" b="1"/>
              <a:t>design and development of software and hardware systems</a:t>
            </a:r>
            <a:r>
              <a:rPr lang="en-US"/>
              <a:t> for a broad range of purposes - often structuring, processing and managing any kind of information </a:t>
            </a:r>
          </a:p>
          <a:p>
            <a:r>
              <a:rPr lang="en-US"/>
              <a:t>to aid in the pursuit of scientific studies, making intelligent systems, and creating and using different media for entertainment and communication.</a:t>
            </a:r>
          </a:p>
          <a:p>
            <a:r>
              <a:rPr lang="en-US"/>
              <a:t>the use of a computer to process data or perform calculations.</a:t>
            </a:r>
          </a:p>
          <a:p>
            <a:r>
              <a:rPr lang="en-US" b="1"/>
              <a:t>It has scientific, engineering, mathematical, technological and social aspects.</a:t>
            </a:r>
          </a:p>
          <a:p>
            <a:r>
              <a:rPr lang="en-US"/>
              <a:t>The list is virtually endless, and the possibilities are vast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normAutofit/>
          </a:bodyPr>
          <a:lstStyle/>
          <a:p>
            <a:r>
              <a:rPr lang="en-GB" dirty="0"/>
              <a:t>Types of Grid Systems</a:t>
            </a:r>
            <a:endParaRPr lang="en-US" dirty="0"/>
          </a:p>
        </p:txBody>
      </p:sp>
      <p:sp>
        <p:nvSpPr>
          <p:cNvPr id="3" name="Subtitle 2"/>
          <p:cNvSpPr>
            <a:spLocks noGrp="1"/>
          </p:cNvSpPr>
          <p:nvPr>
            <p:ph type="subTitle" idx="1"/>
          </p:nvPr>
        </p:nvSpPr>
        <p:spPr>
          <a:xfrm>
            <a:off x="838200" y="1828800"/>
            <a:ext cx="7696200" cy="4724400"/>
          </a:xfrm>
        </p:spPr>
        <p:txBody>
          <a:bodyPr>
            <a:normAutofit fontScale="85000" lnSpcReduction="20000"/>
          </a:bodyPr>
          <a:lstStyle/>
          <a:p>
            <a:pPr algn="just">
              <a:buFont typeface="Arial" panose="020B0604020202020204" pitchFamily="34" charset="0"/>
              <a:buChar char="•"/>
            </a:pPr>
            <a:r>
              <a:rPr lang="en-US" sz="2400" b="1" dirty="0">
                <a:solidFill>
                  <a:srgbClr val="FF0000"/>
                </a:solidFill>
              </a:rPr>
              <a:t>Compute Intensive:</a:t>
            </a:r>
          </a:p>
          <a:p>
            <a:pPr marL="514350" indent="-514350" algn="just">
              <a:buFont typeface="+mj-lt"/>
              <a:buAutoNum type="romanLcPeriod"/>
            </a:pPr>
            <a:r>
              <a:rPr lang="en-US" sz="2400" dirty="0">
                <a:solidFill>
                  <a:schemeClr val="tx1"/>
                </a:solidFill>
              </a:rPr>
              <a:t>Major functionality of this Grid is to </a:t>
            </a:r>
            <a:r>
              <a:rPr lang="en-US" sz="2400" b="1" dirty="0">
                <a:solidFill>
                  <a:srgbClr val="00B050"/>
                </a:solidFill>
              </a:rPr>
              <a:t>offer powerful CPU resources</a:t>
            </a:r>
            <a:r>
              <a:rPr lang="en-US" sz="2400" dirty="0">
                <a:solidFill>
                  <a:schemeClr val="tx1"/>
                </a:solidFill>
              </a:rPr>
              <a:t>, whereas other characteristics are trivial. </a:t>
            </a:r>
          </a:p>
          <a:p>
            <a:pPr marL="514350" indent="-514350" algn="just">
              <a:buFont typeface="+mj-lt"/>
              <a:buAutoNum type="romanLcPeriod"/>
            </a:pPr>
            <a:r>
              <a:rPr lang="en-US" sz="2400" dirty="0">
                <a:solidFill>
                  <a:schemeClr val="tx1"/>
                </a:solidFill>
              </a:rPr>
              <a:t>It intends to </a:t>
            </a:r>
            <a:r>
              <a:rPr lang="en-US" sz="2400" b="1" dirty="0">
                <a:solidFill>
                  <a:srgbClr val="00B050"/>
                </a:solidFill>
              </a:rPr>
              <a:t>provide aggregated CPU cycles</a:t>
            </a:r>
            <a:r>
              <a:rPr lang="en-US" sz="2400" dirty="0">
                <a:solidFill>
                  <a:schemeClr val="tx1"/>
                </a:solidFill>
              </a:rPr>
              <a:t> of several resources for </a:t>
            </a:r>
            <a:r>
              <a:rPr lang="en-US" sz="2400" b="1" dirty="0">
                <a:solidFill>
                  <a:srgbClr val="0070C0"/>
                </a:solidFill>
              </a:rPr>
              <a:t>fulfilling computational need of a particular application.</a:t>
            </a:r>
            <a:r>
              <a:rPr lang="en-US" sz="2400" dirty="0">
                <a:solidFill>
                  <a:schemeClr val="tx1"/>
                </a:solidFill>
              </a:rPr>
              <a:t> </a:t>
            </a:r>
          </a:p>
          <a:p>
            <a:pPr algn="just"/>
            <a:endParaRPr lang="en-US" sz="2400" dirty="0">
              <a:solidFill>
                <a:schemeClr val="tx1"/>
              </a:solidFill>
            </a:endParaRPr>
          </a:p>
          <a:p>
            <a:pPr algn="just">
              <a:buFont typeface="Arial" panose="020B0604020202020204" pitchFamily="34" charset="0"/>
              <a:buChar char="•"/>
            </a:pPr>
            <a:r>
              <a:rPr lang="en-US" sz="2400" b="1" dirty="0">
                <a:solidFill>
                  <a:srgbClr val="FF0000"/>
                </a:solidFill>
              </a:rPr>
              <a:t>Data-Intensive Grid: </a:t>
            </a:r>
          </a:p>
          <a:p>
            <a:pPr algn="just"/>
            <a:r>
              <a:rPr lang="en-US" sz="2400" dirty="0">
                <a:solidFill>
                  <a:schemeClr val="tx1"/>
                </a:solidFill>
              </a:rPr>
              <a:t>It offers </a:t>
            </a:r>
            <a:r>
              <a:rPr lang="en-US" sz="2400" b="1" dirty="0">
                <a:solidFill>
                  <a:srgbClr val="00B050"/>
                </a:solidFill>
              </a:rPr>
              <a:t>large storage space </a:t>
            </a:r>
            <a:r>
              <a:rPr lang="en-US" sz="2400" dirty="0">
                <a:solidFill>
                  <a:schemeClr val="tx1"/>
                </a:solidFill>
              </a:rPr>
              <a:t>for </a:t>
            </a:r>
            <a:r>
              <a:rPr lang="en-US" sz="2400" b="1" dirty="0">
                <a:solidFill>
                  <a:srgbClr val="0070C0"/>
                </a:solidFill>
              </a:rPr>
              <a:t>data discovery, data management and data processing. </a:t>
            </a:r>
          </a:p>
          <a:p>
            <a:pPr algn="just"/>
            <a:endParaRPr lang="en-US" sz="2400" dirty="0">
              <a:solidFill>
                <a:schemeClr val="tx1"/>
              </a:solidFill>
            </a:endParaRPr>
          </a:p>
          <a:p>
            <a:pPr lvl="0" algn="just">
              <a:buFont typeface="Arial" panose="020B0604020202020204" pitchFamily="34" charset="0"/>
              <a:buChar char="•"/>
            </a:pPr>
            <a:r>
              <a:rPr lang="en-US" sz="2400" b="1" dirty="0">
                <a:solidFill>
                  <a:srgbClr val="FF0000"/>
                </a:solidFill>
              </a:rPr>
              <a:t>Utility Grid: </a:t>
            </a:r>
          </a:p>
          <a:p>
            <a:pPr marL="514350" lvl="0" indent="-514350" algn="just">
              <a:buFont typeface="+mj-lt"/>
              <a:buAutoNum type="romanLcPeriod"/>
            </a:pPr>
            <a:r>
              <a:rPr lang="en-US" sz="2400" dirty="0">
                <a:solidFill>
                  <a:schemeClr val="tx1"/>
                </a:solidFill>
              </a:rPr>
              <a:t>It </a:t>
            </a:r>
            <a:r>
              <a:rPr lang="en-US" sz="2400" b="1" dirty="0">
                <a:solidFill>
                  <a:srgbClr val="00B050"/>
                </a:solidFill>
              </a:rPr>
              <a:t>pools dynamically available resources </a:t>
            </a:r>
            <a:r>
              <a:rPr lang="en-US" sz="2400" dirty="0">
                <a:solidFill>
                  <a:schemeClr val="tx1"/>
                </a:solidFill>
              </a:rPr>
              <a:t>to </a:t>
            </a:r>
            <a:r>
              <a:rPr lang="en-US" sz="2400" b="1" dirty="0">
                <a:solidFill>
                  <a:srgbClr val="0070C0"/>
                </a:solidFill>
              </a:rPr>
              <a:t>match the requirements of the applications</a:t>
            </a:r>
            <a:r>
              <a:rPr lang="en-US" sz="2400" dirty="0">
                <a:solidFill>
                  <a:schemeClr val="tx1"/>
                </a:solidFill>
              </a:rPr>
              <a:t>. </a:t>
            </a:r>
          </a:p>
          <a:p>
            <a:pPr marL="514350" lvl="0" indent="-514350" algn="just">
              <a:buFont typeface="+mj-lt"/>
              <a:buAutoNum type="romanLcPeriod"/>
            </a:pPr>
            <a:r>
              <a:rPr lang="en-US" sz="2400" dirty="0">
                <a:solidFill>
                  <a:schemeClr val="tx1"/>
                </a:solidFill>
              </a:rPr>
              <a:t>This enables the Utility Grid to provide services that </a:t>
            </a:r>
            <a:r>
              <a:rPr lang="en-US" sz="2400" b="1" dirty="0">
                <a:solidFill>
                  <a:srgbClr val="0070C0"/>
                </a:solidFill>
              </a:rPr>
              <a:t>cannot be provided by any single machine.</a:t>
            </a:r>
          </a:p>
          <a:p>
            <a:pPr marL="514350" indent="-514350" algn="just">
              <a:buFont typeface="+mj-lt"/>
              <a:buAutoNum type="romanLcPeriod"/>
            </a:pPr>
            <a:endParaRPr lang="en-US" sz="2400" dirty="0"/>
          </a:p>
          <a:p>
            <a:pPr algn="just">
              <a:buFont typeface="Arial" panose="020B0604020202020204" pitchFamily="34" charset="0"/>
              <a:buChar char="•"/>
            </a:pPr>
            <a:endParaRPr lang="en-US" sz="3800" dirty="0">
              <a:solidFill>
                <a:schemeClr val="tx1"/>
              </a:solidFill>
            </a:endParaRPr>
          </a:p>
          <a:p>
            <a:pPr algn="just">
              <a:buFont typeface="Arial" panose="020B0604020202020204" pitchFamily="34" charset="0"/>
              <a:buChar char="•"/>
            </a:pPr>
            <a:endParaRPr lang="en-US" sz="3800" dirty="0">
              <a:solidFill>
                <a:schemeClr val="tx1"/>
              </a:solidFill>
            </a:endParaRPr>
          </a:p>
          <a:p>
            <a:pPr algn="l"/>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					 Cont ...</a:t>
            </a:r>
            <a:endParaRPr lang="en-US" dirty="0"/>
          </a:p>
        </p:txBody>
      </p:sp>
      <p:sp>
        <p:nvSpPr>
          <p:cNvPr id="3" name="Subtitle 2"/>
          <p:cNvSpPr>
            <a:spLocks noGrp="1"/>
          </p:cNvSpPr>
          <p:nvPr>
            <p:ph type="subTitle" idx="1"/>
          </p:nvPr>
        </p:nvSpPr>
        <p:spPr>
          <a:xfrm>
            <a:off x="838200" y="1828800"/>
            <a:ext cx="7696200" cy="4724400"/>
          </a:xfrm>
        </p:spPr>
        <p:txBody>
          <a:bodyPr>
            <a:normAutofit fontScale="70000" lnSpcReduction="20000"/>
          </a:bodyPr>
          <a:lstStyle/>
          <a:p>
            <a:pPr algn="just">
              <a:buFont typeface="Arial" panose="020B0604020202020204" pitchFamily="34" charset="0"/>
              <a:buChar char="•"/>
            </a:pPr>
            <a:r>
              <a:rPr lang="en-US" sz="2400" b="1" dirty="0">
                <a:solidFill>
                  <a:srgbClr val="FF0000"/>
                </a:solidFill>
              </a:rPr>
              <a:t>Self-Organized Grid:</a:t>
            </a:r>
          </a:p>
          <a:p>
            <a:pPr marL="514350" indent="-514350" algn="just">
              <a:buFont typeface="+mj-lt"/>
              <a:buAutoNum type="romanLcPeriod"/>
            </a:pPr>
            <a:r>
              <a:rPr lang="en-US" sz="2400" dirty="0">
                <a:solidFill>
                  <a:schemeClr val="tx1"/>
                </a:solidFill>
              </a:rPr>
              <a:t>Grid management is extremely challenging due to its </a:t>
            </a:r>
            <a:r>
              <a:rPr lang="en-US" sz="2400" b="1" dirty="0">
                <a:solidFill>
                  <a:srgbClr val="00B050"/>
                </a:solidFill>
              </a:rPr>
              <a:t>complex dynamic environment. </a:t>
            </a:r>
          </a:p>
          <a:p>
            <a:pPr marL="514350" indent="-514350" algn="just">
              <a:buFont typeface="+mj-lt"/>
              <a:buAutoNum type="romanLcPeriod"/>
            </a:pPr>
            <a:r>
              <a:rPr lang="en-US" sz="2400" dirty="0">
                <a:solidFill>
                  <a:schemeClr val="tx1"/>
                </a:solidFill>
              </a:rPr>
              <a:t>However, Self-Organized Grid includes </a:t>
            </a:r>
            <a:r>
              <a:rPr lang="en-US" sz="2400" b="1" dirty="0">
                <a:solidFill>
                  <a:srgbClr val="00B050"/>
                </a:solidFill>
              </a:rPr>
              <a:t>some intelligence embedded into its infrastructure </a:t>
            </a:r>
            <a:r>
              <a:rPr lang="en-US" sz="2400" dirty="0">
                <a:solidFill>
                  <a:schemeClr val="tx1"/>
                </a:solidFill>
              </a:rPr>
              <a:t>to </a:t>
            </a:r>
            <a:r>
              <a:rPr lang="en-US" sz="2400" b="1" dirty="0">
                <a:solidFill>
                  <a:srgbClr val="0070C0"/>
                </a:solidFill>
              </a:rPr>
              <a:t>automate its control, organization, and monitoring procedure</a:t>
            </a:r>
            <a:r>
              <a:rPr lang="en-US" sz="2400" dirty="0">
                <a:solidFill>
                  <a:schemeClr val="tx1"/>
                </a:solidFill>
              </a:rPr>
              <a:t>. </a:t>
            </a:r>
          </a:p>
          <a:p>
            <a:pPr marL="514350" indent="-514350" algn="just">
              <a:buFont typeface="+mj-lt"/>
              <a:buAutoNum type="romanLcPeriod"/>
            </a:pPr>
            <a:r>
              <a:rPr lang="en-US" sz="2400" dirty="0">
                <a:solidFill>
                  <a:schemeClr val="tx1"/>
                </a:solidFill>
              </a:rPr>
              <a:t>It can </a:t>
            </a:r>
            <a:r>
              <a:rPr lang="en-US" sz="2400" b="1" dirty="0">
                <a:solidFill>
                  <a:srgbClr val="00B050"/>
                </a:solidFill>
              </a:rPr>
              <a:t>heal itself </a:t>
            </a:r>
            <a:r>
              <a:rPr lang="en-US" sz="2400" dirty="0">
                <a:solidFill>
                  <a:schemeClr val="tx1"/>
                </a:solidFill>
              </a:rPr>
              <a:t>in </a:t>
            </a:r>
            <a:r>
              <a:rPr lang="en-US" sz="2400" b="1" dirty="0">
                <a:solidFill>
                  <a:srgbClr val="00B050"/>
                </a:solidFill>
              </a:rPr>
              <a:t>changing and uncertain environments </a:t>
            </a:r>
            <a:r>
              <a:rPr lang="en-US" sz="2400" b="1" dirty="0">
                <a:solidFill>
                  <a:srgbClr val="0070C0"/>
                </a:solidFill>
              </a:rPr>
              <a:t>for maximizing reliability and resource utilization. </a:t>
            </a:r>
          </a:p>
          <a:p>
            <a:pPr algn="just">
              <a:buFont typeface="Arial" panose="020B0604020202020204" pitchFamily="34" charset="0"/>
              <a:buChar char="•"/>
            </a:pPr>
            <a:endParaRPr lang="en-US" sz="2400" dirty="0">
              <a:solidFill>
                <a:schemeClr val="tx1"/>
              </a:solidFill>
            </a:endParaRPr>
          </a:p>
          <a:p>
            <a:pPr algn="just">
              <a:buFont typeface="Arial" panose="020B0604020202020204" pitchFamily="34" charset="0"/>
              <a:buChar char="•"/>
            </a:pPr>
            <a:r>
              <a:rPr lang="en-US" sz="2400" b="1" dirty="0">
                <a:solidFill>
                  <a:srgbClr val="FF0000"/>
                </a:solidFill>
              </a:rPr>
              <a:t>Real Time Grid:</a:t>
            </a:r>
            <a:r>
              <a:rPr lang="en-US" sz="2400" b="1" i="1" dirty="0">
                <a:solidFill>
                  <a:srgbClr val="FF0000"/>
                </a:solidFill>
              </a:rPr>
              <a:t> </a:t>
            </a:r>
          </a:p>
          <a:p>
            <a:pPr marL="514350" indent="-514350" algn="just">
              <a:buFont typeface="+mj-lt"/>
              <a:buAutoNum type="romanLcPeriod"/>
            </a:pPr>
            <a:r>
              <a:rPr lang="en-US" sz="2400" b="1" dirty="0">
                <a:solidFill>
                  <a:srgbClr val="00B050"/>
                </a:solidFill>
              </a:rPr>
              <a:t>Traditional Grid </a:t>
            </a:r>
            <a:r>
              <a:rPr lang="en-US" sz="2400" dirty="0">
                <a:solidFill>
                  <a:schemeClr val="tx1"/>
                </a:solidFill>
              </a:rPr>
              <a:t>could </a:t>
            </a:r>
            <a:r>
              <a:rPr lang="en-US" sz="2400" b="1" dirty="0">
                <a:solidFill>
                  <a:srgbClr val="00B050"/>
                </a:solidFill>
              </a:rPr>
              <a:t>not support</a:t>
            </a:r>
            <a:r>
              <a:rPr lang="en-US" sz="2400" dirty="0">
                <a:solidFill>
                  <a:schemeClr val="tx1"/>
                </a:solidFill>
              </a:rPr>
              <a:t> </a:t>
            </a:r>
            <a:r>
              <a:rPr lang="en-US" sz="2400" b="1" dirty="0">
                <a:solidFill>
                  <a:srgbClr val="0070C0"/>
                </a:solidFill>
              </a:rPr>
              <a:t>certain requirements </a:t>
            </a:r>
            <a:r>
              <a:rPr lang="en-US" sz="2400" dirty="0">
                <a:solidFill>
                  <a:schemeClr val="tx1"/>
                </a:solidFill>
              </a:rPr>
              <a:t>of many real time applications. </a:t>
            </a:r>
          </a:p>
          <a:p>
            <a:pPr marL="514350" indent="-514350" algn="just">
              <a:buFont typeface="+mj-lt"/>
              <a:buAutoNum type="romanLcPeriod"/>
            </a:pPr>
            <a:r>
              <a:rPr lang="en-US" sz="2400" b="1" dirty="0">
                <a:solidFill>
                  <a:srgbClr val="0070C0"/>
                </a:solidFill>
              </a:rPr>
              <a:t>Technological advancement </a:t>
            </a:r>
            <a:r>
              <a:rPr lang="en-US" sz="2400" dirty="0">
                <a:solidFill>
                  <a:schemeClr val="tx1"/>
                </a:solidFill>
              </a:rPr>
              <a:t>with increasing number of real time applications initiated the </a:t>
            </a:r>
            <a:r>
              <a:rPr lang="en-US" sz="2400" b="1" i="1" u="sng" dirty="0">
                <a:solidFill>
                  <a:srgbClr val="0070C0"/>
                </a:solidFill>
              </a:rPr>
              <a:t>emergence infrastructure </a:t>
            </a:r>
            <a:r>
              <a:rPr lang="en-US" sz="2400" dirty="0">
                <a:solidFill>
                  <a:schemeClr val="tx1"/>
                </a:solidFill>
              </a:rPr>
              <a:t>that can deal with the rich variety of real time </a:t>
            </a:r>
            <a:r>
              <a:rPr lang="en-US" sz="2400" b="1" i="1" u="sng" dirty="0">
                <a:solidFill>
                  <a:srgbClr val="0070C0"/>
                </a:solidFill>
              </a:rPr>
              <a:t>interactions </a:t>
            </a:r>
            <a:r>
              <a:rPr lang="en-US" sz="2400" dirty="0">
                <a:solidFill>
                  <a:schemeClr val="tx1"/>
                </a:solidFill>
              </a:rPr>
              <a:t>between the users and the applications through virtual workspace. </a:t>
            </a:r>
          </a:p>
          <a:p>
            <a:pPr marL="514350" indent="-514350" algn="just">
              <a:buFont typeface="+mj-lt"/>
              <a:buAutoNum type="romanLcPeriod"/>
            </a:pPr>
            <a:r>
              <a:rPr lang="en-US" sz="2400" dirty="0">
                <a:solidFill>
                  <a:schemeClr val="tx1"/>
                </a:solidFill>
              </a:rPr>
              <a:t>Therefore, Grids that support Real time applications such as </a:t>
            </a:r>
            <a:r>
              <a:rPr lang="en-US" sz="2400" b="1" dirty="0">
                <a:solidFill>
                  <a:srgbClr val="0070C0"/>
                </a:solidFill>
              </a:rPr>
              <a:t>disaster management, e-healthcare, e-learning </a:t>
            </a:r>
            <a:r>
              <a:rPr lang="en-US" sz="2400" dirty="0">
                <a:solidFill>
                  <a:schemeClr val="tx1"/>
                </a:solidFill>
              </a:rPr>
              <a:t>etc. can be termed as Real-Time Grid. </a:t>
            </a:r>
            <a:endParaRPr lang="en-US" sz="2400" dirty="0"/>
          </a:p>
          <a:p>
            <a:pPr marL="857250" indent="-857250" algn="just">
              <a:buFont typeface="+mj-lt"/>
              <a:buAutoNum type="romanLcPeriod"/>
            </a:pPr>
            <a:endParaRPr lang="en-US" sz="3800" dirty="0">
              <a:solidFill>
                <a:schemeClr val="tx1"/>
              </a:solidFill>
            </a:endParaRPr>
          </a:p>
          <a:p>
            <a:pPr marL="857250" indent="-857250" algn="just">
              <a:buFont typeface="+mj-lt"/>
              <a:buAutoNum type="romanLcPeriod"/>
            </a:pPr>
            <a:endParaRPr lang="en-US" sz="3800" dirty="0">
              <a:solidFill>
                <a:schemeClr val="tx1"/>
              </a:solidFill>
            </a:endParaRPr>
          </a:p>
          <a:p>
            <a:pPr marL="857250" indent="-857250" algn="l">
              <a:buFont typeface="+mj-lt"/>
              <a:buAutoNum type="romanLcPeriod"/>
            </a:pPr>
            <a:endParaRPr lang="en-US" sz="38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08330"/>
          </a:xfrm>
        </p:spPr>
        <p:txBody>
          <a:bodyPr>
            <a:normAutofit fontScale="90000"/>
          </a:bodyPr>
          <a:lstStyle/>
          <a:p>
            <a:r>
              <a:rPr lang="en-US"/>
              <a:t>Examples</a:t>
            </a:r>
          </a:p>
        </p:txBody>
      </p:sp>
      <p:sp>
        <p:nvSpPr>
          <p:cNvPr id="3" name="Content Placeholder 2"/>
          <p:cNvSpPr>
            <a:spLocks noGrp="1"/>
          </p:cNvSpPr>
          <p:nvPr>
            <p:ph idx="1"/>
          </p:nvPr>
        </p:nvSpPr>
        <p:spPr>
          <a:xfrm>
            <a:off x="304800" y="304800"/>
            <a:ext cx="8229600" cy="5975350"/>
          </a:xfrm>
        </p:spPr>
        <p:txBody>
          <a:bodyPr>
            <a:normAutofit fontScale="25000"/>
          </a:bodyPr>
          <a:lstStyle/>
          <a:p>
            <a:endParaRPr lang="en-US"/>
          </a:p>
          <a:p>
            <a:r>
              <a:rPr lang="en-US" sz="4800" b="1"/>
              <a:t>a) Health</a:t>
            </a:r>
          </a:p>
          <a:p>
            <a:r>
              <a:rPr lang="en-US" sz="4800"/>
              <a:t>World Community Grid</a:t>
            </a:r>
          </a:p>
          <a:p>
            <a:r>
              <a:rPr lang="en-US" sz="4800"/>
              <a:t>World Community Grid’s mission is to create the largest public computing grid benefiting humanity, which is funded and operated by IBM. Using the idle time of computers around the world, World Community Grid’s research projects have analyzed aspects of the human genome, HIV, dengue, muscular dystrophy, and cancer.</a:t>
            </a:r>
          </a:p>
          <a:p>
            <a:endParaRPr lang="en-US" sz="4800"/>
          </a:p>
          <a:p>
            <a:r>
              <a:rPr lang="en-US" sz="4800" b="1"/>
              <a:t>B) Engineering Design</a:t>
            </a:r>
          </a:p>
          <a:p>
            <a:r>
              <a:rPr lang="en-US" sz="4800"/>
              <a:t>Analysis of real-time data to find a particular pattern.</a:t>
            </a:r>
          </a:p>
          <a:p>
            <a:r>
              <a:rPr lang="en-US" sz="4800"/>
              <a:t>• Experiment modeling to create new designs.</a:t>
            </a:r>
          </a:p>
          <a:p>
            <a:r>
              <a:rPr lang="en-US" sz="4800"/>
              <a:t>• Verifying existing models for accuracy using simulation activities.</a:t>
            </a:r>
          </a:p>
          <a:p>
            <a:endParaRPr lang="en-US" sz="4800"/>
          </a:p>
          <a:p>
            <a:r>
              <a:rPr lang="en-US" sz="4800" b="1"/>
              <a:t>C) Grid Computing in Government</a:t>
            </a:r>
          </a:p>
          <a:p>
            <a:r>
              <a:rPr lang="en-US" sz="4800"/>
              <a:t>C-DAC launched the Indian National Grid Computing Initiative - GARUDA, with a vision to facilitate solutions to scientific, engineering and socio-economic development. GARUDA is a collaboration of scientific and technological researchers on a nation wide grid comprising of computational nodes, mass storage and scientific instruments. The aim is to provide the technological advances required to enable data and compute intensive science and engineering applications for the 21st Century.</a:t>
            </a:r>
          </a:p>
          <a:p>
            <a:endParaRPr lang="en-US" sz="4800"/>
          </a:p>
          <a:p>
            <a:r>
              <a:rPr lang="en-US" sz="4800" b="1"/>
              <a:t>D) Education, Science and beyond</a:t>
            </a:r>
          </a:p>
          <a:p>
            <a:r>
              <a:rPr lang="en-US" sz="4800"/>
              <a:t>SETI (Search for Extraterrestrial Intelligence) @Home project</a:t>
            </a:r>
          </a:p>
          <a:p>
            <a:r>
              <a:rPr lang="en-US" sz="4800"/>
              <a:t>SETI@home is a scientific experiment that uses Internet-connected computers in the Search for Extraterrestrial Intelligence (SETI). You can participate by running a free program that downloads and analyzes radio telescope data.</a:t>
            </a:r>
          </a:p>
          <a:p>
            <a:r>
              <a:rPr lang="en-US" sz="4800"/>
              <a:t>Education - e-learning</a:t>
            </a:r>
          </a:p>
          <a:p>
            <a:endParaRPr lang="en-US" sz="4800"/>
          </a:p>
          <a:p>
            <a:r>
              <a:rPr lang="en-US" sz="4800" b="1"/>
              <a:t>E) Grid Computing in the Movie Industry</a:t>
            </a:r>
          </a:p>
          <a:p>
            <a:r>
              <a:rPr lang="en-US" sz="4800"/>
              <a:t>Many films can’t be made without the use of grid computing not only because of special effects but also because of the fact that grid computing enables faster production of a film.</a:t>
            </a:r>
          </a:p>
          <a:p>
            <a:r>
              <a:rPr lang="en-US" sz="4800"/>
              <a:t>Grid computing is an enhancement tool for the studios.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vert="horz" lIns="91440" tIns="45720" rIns="91440" bIns="45720" rtlCol="0" anchor="ctr">
            <a:normAutofit/>
          </a:bodyPr>
          <a:lstStyle/>
          <a:p>
            <a:pPr lvl="0" algn="ctr">
              <a:buClrTx/>
              <a:buSzTx/>
              <a:buFontTx/>
            </a:pPr>
            <a:r>
              <a:rPr lang="en-GB" dirty="0">
                <a:sym typeface="+mn-ea"/>
              </a:rPr>
              <a:t>Mobile Computing</a:t>
            </a:r>
          </a:p>
        </p:txBody>
      </p:sp>
      <p:sp>
        <p:nvSpPr>
          <p:cNvPr id="3" name="Content Placeholder 2"/>
          <p:cNvSpPr>
            <a:spLocks noGrp="1"/>
          </p:cNvSpPr>
          <p:nvPr>
            <p:ph idx="1"/>
          </p:nvPr>
        </p:nvSpPr>
        <p:spPr/>
        <p:txBody>
          <a:bodyPr>
            <a:normAutofit lnSpcReduction="20000"/>
          </a:bodyPr>
          <a:lstStyle/>
          <a:p>
            <a:r>
              <a:rPr lang="en-US"/>
              <a:t>Mobile Computing is a technology that allows transmission of data, voice and video via a computer or any other wireless enabled device without having to be connected to a fixed physical link. The main concept involves −</a:t>
            </a:r>
          </a:p>
          <a:p>
            <a:endParaRPr lang="en-US"/>
          </a:p>
          <a:p>
            <a:r>
              <a:rPr lang="en-US"/>
              <a:t>Mobile communication</a:t>
            </a:r>
          </a:p>
          <a:p>
            <a:r>
              <a:rPr lang="en-US"/>
              <a:t>Mobile hardware</a:t>
            </a:r>
          </a:p>
          <a:p>
            <a:r>
              <a:rPr lang="en-US"/>
              <a:t>Mobile software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80000"/>
          </a:bodyPr>
          <a:lstStyle/>
          <a:p>
            <a:r>
              <a:rPr lang="en-US"/>
              <a:t>The mobile communication in this case, refers to the infrastructure put in place to ensure that seamless and reliable communication goes on. These would include devices such as protocols, services, bandwidth, and portals necessary to facilitate and support the stated services. The data format is also defined at this stage. </a:t>
            </a:r>
          </a:p>
        </p:txBody>
      </p:sp>
      <p:pic>
        <p:nvPicPr>
          <p:cNvPr id="4" name="Content Placeholder 3"/>
          <p:cNvPicPr>
            <a:picLocks noGrp="1" noChangeAspect="1"/>
          </p:cNvPicPr>
          <p:nvPr>
            <p:ph sz="half" idx="2"/>
          </p:nvPr>
        </p:nvPicPr>
        <p:blipFill>
          <a:blip r:embed="rId2"/>
          <a:stretch>
            <a:fillRect/>
          </a:stretch>
        </p:blipFill>
        <p:spPr>
          <a:xfrm>
            <a:off x="5132705" y="2026285"/>
            <a:ext cx="2835275" cy="2126615"/>
          </a:xfrm>
          <a:prstGeom prst="rect">
            <a:avLst/>
          </a:prstGeom>
        </p:spPr>
      </p:pic>
      <p:sp>
        <p:nvSpPr>
          <p:cNvPr id="8" name="Title 1"/>
          <p:cNvSpPr>
            <a:spLocks noGrp="1"/>
          </p:cNvSpPr>
          <p:nvPr/>
        </p:nvSpPr>
        <p:spPr>
          <a:xfrm>
            <a:off x="574040" y="456883"/>
            <a:ext cx="8229600" cy="1143000"/>
          </a:xfrm>
          <a:prstGeom prst="rect">
            <a:avLst/>
          </a:prstGeom>
          <a:solidFill>
            <a:schemeClr val="accent3">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GB" dirty="0">
                <a:sym typeface="+mn-ea"/>
              </a:rPr>
              <a:t>Mobile Computing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4" name="Text Box 3"/>
          <p:cNvSpPr txBox="1"/>
          <p:nvPr/>
        </p:nvSpPr>
        <p:spPr>
          <a:xfrm>
            <a:off x="457200" y="1417955"/>
            <a:ext cx="3968750" cy="2030095"/>
          </a:xfrm>
          <a:prstGeom prst="rect">
            <a:avLst/>
          </a:prstGeom>
          <a:noFill/>
          <a:ln>
            <a:solidFill>
              <a:schemeClr val="tx1"/>
            </a:solidFill>
          </a:ln>
        </p:spPr>
        <p:txBody>
          <a:bodyPr wrap="square" rtlCol="0" anchor="t">
            <a:spAutoFit/>
          </a:bodyPr>
          <a:lstStyle/>
          <a:p>
            <a:r>
              <a:rPr lang="en-US" b="1"/>
              <a:t>Mobile Hardware</a:t>
            </a:r>
          </a:p>
          <a:p>
            <a:r>
              <a:rPr lang="en-US"/>
              <a:t>Mobile hardware includes mobile devices or device components that receive or access the service of mobility. They would range from portable laptops, smartphones, tablet Pc's, Personal Digital Assistants.</a:t>
            </a:r>
          </a:p>
        </p:txBody>
      </p:sp>
      <p:pic>
        <p:nvPicPr>
          <p:cNvPr id="5" name="Content Placeholder 4"/>
          <p:cNvPicPr>
            <a:picLocks noGrp="1" noChangeAspect="1"/>
          </p:cNvPicPr>
          <p:nvPr>
            <p:ph sz="half" idx="1"/>
          </p:nvPr>
        </p:nvPicPr>
        <p:blipFill>
          <a:blip r:embed="rId2"/>
          <a:stretch>
            <a:fillRect/>
          </a:stretch>
        </p:blipFill>
        <p:spPr>
          <a:xfrm>
            <a:off x="5809615" y="1790700"/>
            <a:ext cx="1905000" cy="1657350"/>
          </a:xfrm>
          <a:prstGeom prst="rect">
            <a:avLst/>
          </a:prstGeom>
        </p:spPr>
      </p:pic>
      <p:sp>
        <p:nvSpPr>
          <p:cNvPr id="7" name="Text Box 6"/>
          <p:cNvSpPr txBox="1"/>
          <p:nvPr/>
        </p:nvSpPr>
        <p:spPr>
          <a:xfrm>
            <a:off x="457200" y="3558540"/>
            <a:ext cx="4317365" cy="2861310"/>
          </a:xfrm>
          <a:prstGeom prst="rect">
            <a:avLst/>
          </a:prstGeom>
          <a:noFill/>
          <a:ln>
            <a:solidFill>
              <a:schemeClr val="tx1"/>
            </a:solidFill>
          </a:ln>
        </p:spPr>
        <p:txBody>
          <a:bodyPr wrap="square" rtlCol="0" anchor="t">
            <a:spAutoFit/>
          </a:bodyPr>
          <a:lstStyle/>
          <a:p>
            <a:r>
              <a:rPr lang="en-US" b="1"/>
              <a:t>Mobile software</a:t>
            </a:r>
          </a:p>
          <a:p>
            <a:r>
              <a:rPr lang="en-US"/>
              <a:t>Mobile software is the actual program that runs on the mobile hardware. It deals with the characteristics and requirements of mobile applications. This is the engine of the mobile device. In other terms, it is the operating system of the appliance. It's the essential component that operates the mobile device.</a:t>
            </a:r>
          </a:p>
          <a:p>
            <a:endParaRPr lang="en-US"/>
          </a:p>
        </p:txBody>
      </p:sp>
      <p:pic>
        <p:nvPicPr>
          <p:cNvPr id="8" name="Content Placeholder 7"/>
          <p:cNvPicPr>
            <a:picLocks noGrp="1" noChangeAspect="1"/>
          </p:cNvPicPr>
          <p:nvPr>
            <p:ph sz="half" idx="2"/>
          </p:nvPr>
        </p:nvPicPr>
        <p:blipFill>
          <a:blip r:embed="rId3"/>
          <a:stretch>
            <a:fillRect/>
          </a:stretch>
        </p:blipFill>
        <p:spPr>
          <a:xfrm>
            <a:off x="5130800" y="5083810"/>
            <a:ext cx="3556000" cy="520700"/>
          </a:xfrm>
          <a:prstGeom prst="rect">
            <a:avLst/>
          </a:prstGeom>
        </p:spPr>
      </p:pic>
      <p:sp>
        <p:nvSpPr>
          <p:cNvPr id="10" name="Title 1"/>
          <p:cNvSpPr>
            <a:spLocks noGrp="1"/>
          </p:cNvSpPr>
          <p:nvPr/>
        </p:nvSpPr>
        <p:spPr>
          <a:xfrm>
            <a:off x="457200" y="274638"/>
            <a:ext cx="8229600" cy="1143000"/>
          </a:xfrm>
          <a:prstGeom prst="rect">
            <a:avLst/>
          </a:prstGeom>
          <a:solidFill>
            <a:schemeClr val="accent3">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GB" dirty="0">
                <a:sym typeface="+mn-ea"/>
              </a:rPr>
              <a:t>Mobile Computing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What is Cloud Computing?</a:t>
            </a:r>
            <a:endParaRPr lang="en-US" dirty="0"/>
          </a:p>
        </p:txBody>
      </p:sp>
      <p:sp>
        <p:nvSpPr>
          <p:cNvPr id="3" name="Subtitle 2"/>
          <p:cNvSpPr>
            <a:spLocks noGrp="1"/>
          </p:cNvSpPr>
          <p:nvPr>
            <p:ph type="subTitle" idx="1"/>
          </p:nvPr>
        </p:nvSpPr>
        <p:spPr>
          <a:xfrm>
            <a:off x="838200" y="1981200"/>
            <a:ext cx="7696200" cy="4572000"/>
          </a:xfrm>
        </p:spPr>
        <p:txBody>
          <a:bodyPr>
            <a:normAutofit/>
          </a:bodyPr>
          <a:lstStyle/>
          <a:p>
            <a:pPr algn="l">
              <a:buFont typeface="Arial" panose="020B0604020202020204" pitchFamily="34" charset="0"/>
              <a:buChar char="•"/>
            </a:pPr>
            <a:r>
              <a:rPr lang="en-US" sz="2600" b="1" dirty="0">
                <a:solidFill>
                  <a:schemeClr val="tx1"/>
                </a:solidFill>
              </a:rPr>
              <a:t>Cloud Computing </a:t>
            </a:r>
            <a:r>
              <a:rPr lang="en-US" sz="2600" dirty="0">
                <a:solidFill>
                  <a:schemeClr val="tx1"/>
                </a:solidFill>
              </a:rPr>
              <a:t>is a general term used to describe a new class of network based computing that takes place over the Internet, </a:t>
            </a:r>
          </a:p>
          <a:p>
            <a:pPr lvl="1" algn="l">
              <a:buFont typeface="Wingdings" panose="05000000000000000000" pitchFamily="2" charset="2"/>
              <a:buChar char="Ø"/>
            </a:pPr>
            <a:r>
              <a:rPr lang="en-US" sz="2600" dirty="0">
                <a:solidFill>
                  <a:schemeClr val="tx1"/>
                </a:solidFill>
              </a:rPr>
              <a:t>basically a step on from Utility Computing</a:t>
            </a:r>
          </a:p>
          <a:p>
            <a:pPr lvl="1" algn="l">
              <a:buFont typeface="Wingdings" panose="05000000000000000000" pitchFamily="2" charset="2"/>
              <a:buChar char="Ø"/>
            </a:pPr>
            <a:r>
              <a:rPr lang="en-US" sz="2600" dirty="0">
                <a:solidFill>
                  <a:schemeClr val="tx1"/>
                </a:solidFill>
              </a:rPr>
              <a:t>a collection/group of integrated and networked hardware, software and Internet infrastructure (called a platform).</a:t>
            </a:r>
          </a:p>
          <a:p>
            <a:pPr lvl="1" algn="l">
              <a:buFont typeface="Wingdings" panose="05000000000000000000" pitchFamily="2" charset="2"/>
              <a:buChar char="Ø"/>
            </a:pPr>
            <a:r>
              <a:rPr lang="en-US" sz="2600" dirty="0">
                <a:solidFill>
                  <a:schemeClr val="tx1"/>
                </a:solidFill>
              </a:rPr>
              <a:t>Using the Internet for communication and transport provides hardware, software and networking services to clients</a:t>
            </a: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				 Contd..</a:t>
            </a:r>
            <a:endParaRPr lang="en-US" dirty="0"/>
          </a:p>
        </p:txBody>
      </p:sp>
      <p:sp>
        <p:nvSpPr>
          <p:cNvPr id="3" name="Subtitle 2"/>
          <p:cNvSpPr>
            <a:spLocks noGrp="1"/>
          </p:cNvSpPr>
          <p:nvPr>
            <p:ph type="subTitle" idx="1"/>
          </p:nvPr>
        </p:nvSpPr>
        <p:spPr>
          <a:xfrm>
            <a:off x="609600" y="1981200"/>
            <a:ext cx="8153400" cy="4648200"/>
          </a:xfrm>
        </p:spPr>
        <p:txBody>
          <a:bodyPr>
            <a:normAutofit lnSpcReduction="10000"/>
          </a:bodyPr>
          <a:lstStyle/>
          <a:p>
            <a:pPr marL="0" lvl="1" algn="l">
              <a:buFont typeface="Arial" panose="020B0604020202020204" pitchFamily="34" charset="0"/>
              <a:buChar char="•"/>
            </a:pPr>
            <a:r>
              <a:rPr lang="en-US" sz="2600" dirty="0">
                <a:solidFill>
                  <a:schemeClr val="tx1"/>
                </a:solidFill>
              </a:rPr>
              <a:t>These platforms hide the complexity and details of the underlying infrastructure from users and applications by providing very simple graphical interface or API</a:t>
            </a:r>
          </a:p>
          <a:p>
            <a:pPr marL="0" lvl="1" algn="l">
              <a:buFont typeface="Arial" panose="020B0604020202020204" pitchFamily="34" charset="0"/>
              <a:buChar char="•"/>
            </a:pPr>
            <a:r>
              <a:rPr lang="en-US" sz="2600" dirty="0">
                <a:solidFill>
                  <a:schemeClr val="tx1"/>
                </a:solidFill>
              </a:rPr>
              <a:t> The platform provides on demand services, that are always on, anywhere, anytime and any place. </a:t>
            </a:r>
          </a:p>
          <a:p>
            <a:pPr marL="0" lvl="1" algn="l">
              <a:buFont typeface="Arial" panose="020B0604020202020204" pitchFamily="34" charset="0"/>
              <a:buChar char="•"/>
            </a:pPr>
            <a:r>
              <a:rPr lang="en-US" sz="2600" dirty="0">
                <a:solidFill>
                  <a:schemeClr val="tx1"/>
                </a:solidFill>
              </a:rPr>
              <a:t>Pay for use </a:t>
            </a:r>
          </a:p>
          <a:p>
            <a:pPr marL="0" lvl="1" algn="l">
              <a:buFont typeface="Arial" panose="020B0604020202020204" pitchFamily="34" charset="0"/>
              <a:buChar char="•"/>
            </a:pPr>
            <a:r>
              <a:rPr lang="en-US" sz="2600" dirty="0">
                <a:solidFill>
                  <a:schemeClr val="tx1"/>
                </a:solidFill>
              </a:rPr>
              <a:t>Scalable  as needed</a:t>
            </a:r>
          </a:p>
          <a:p>
            <a:pPr marL="0" lvl="1" algn="l"/>
            <a:r>
              <a:rPr lang="en-US" sz="2600" dirty="0">
                <a:solidFill>
                  <a:schemeClr val="tx1"/>
                </a:solidFill>
              </a:rPr>
              <a:t>	-scale up and down in capacity and functionalities</a:t>
            </a:r>
          </a:p>
          <a:p>
            <a:pPr algn="l">
              <a:buFont typeface="Arial" panose="020B0604020202020204" pitchFamily="34" charset="0"/>
              <a:buChar char="•"/>
            </a:pPr>
            <a:r>
              <a:rPr lang="en-US" sz="2600" dirty="0">
                <a:solidFill>
                  <a:schemeClr val="tx1"/>
                </a:solidFill>
              </a:rPr>
              <a:t>The hardware and software services are available to general public, enterprises, corporations and businesses markets</a:t>
            </a: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altLang="zh-TW" dirty="0"/>
              <a:t>Difference between cluster and cloud computing (SCHOL)</a:t>
            </a:r>
            <a:endParaRPr lang="en-US" dirty="0"/>
          </a:p>
        </p:txBody>
      </p:sp>
      <p:sp>
        <p:nvSpPr>
          <p:cNvPr id="3" name="Content Placeholder 2"/>
          <p:cNvSpPr>
            <a:spLocks noGrp="1"/>
          </p:cNvSpPr>
          <p:nvPr>
            <p:ph idx="1"/>
          </p:nvPr>
        </p:nvSpPr>
        <p:spPr/>
        <p:txBody>
          <a:bodyPr>
            <a:normAutofit fontScale="70000" lnSpcReduction="20000"/>
          </a:bodyPr>
          <a:lstStyle/>
          <a:p>
            <a:pPr algn="just">
              <a:lnSpc>
                <a:spcPct val="90000"/>
              </a:lnSpc>
            </a:pPr>
            <a:r>
              <a:rPr lang="en-US" sz="2800" b="1" dirty="0">
                <a:solidFill>
                  <a:srgbClr val="00B050"/>
                </a:solidFill>
              </a:rPr>
              <a:t>Spanning area </a:t>
            </a:r>
            <a:r>
              <a:rPr lang="en-US" sz="2800" dirty="0"/>
              <a:t>-Cluster is a group of computers connected by a </a:t>
            </a:r>
            <a:r>
              <a:rPr lang="en-US" sz="2800" b="1" dirty="0">
                <a:solidFill>
                  <a:srgbClr val="FF0000"/>
                </a:solidFill>
              </a:rPr>
              <a:t>local area network (LAN), </a:t>
            </a:r>
            <a:r>
              <a:rPr lang="en-US" sz="2800" dirty="0"/>
              <a:t>whereas cloud and grid are more </a:t>
            </a:r>
            <a:r>
              <a:rPr lang="en-US" sz="2800" b="1" dirty="0">
                <a:solidFill>
                  <a:srgbClr val="0070C0"/>
                </a:solidFill>
              </a:rPr>
              <a:t>wide scale and can be geographically distributed.</a:t>
            </a:r>
          </a:p>
          <a:p>
            <a:pPr algn="just">
              <a:lnSpc>
                <a:spcPct val="90000"/>
              </a:lnSpc>
              <a:buNone/>
            </a:pPr>
            <a:endParaRPr lang="en-US" sz="2800" b="1" dirty="0">
              <a:solidFill>
                <a:srgbClr val="0070C0"/>
              </a:solidFill>
            </a:endParaRPr>
          </a:p>
          <a:p>
            <a:pPr algn="just">
              <a:lnSpc>
                <a:spcPct val="90000"/>
              </a:lnSpc>
            </a:pPr>
            <a:r>
              <a:rPr lang="en-US" sz="2800" b="1" dirty="0">
                <a:solidFill>
                  <a:srgbClr val="00B050"/>
                </a:solidFill>
              </a:rPr>
              <a:t>Coupling</a:t>
            </a:r>
            <a:r>
              <a:rPr lang="en-US" sz="2800" dirty="0"/>
              <a:t> - cluster is </a:t>
            </a:r>
            <a:r>
              <a:rPr lang="en-US" sz="2800" b="1" dirty="0">
                <a:solidFill>
                  <a:srgbClr val="FF0000"/>
                </a:solidFill>
              </a:rPr>
              <a:t>tightly</a:t>
            </a:r>
            <a:r>
              <a:rPr lang="en-US" sz="2800" dirty="0"/>
              <a:t> coupled, whereas a grid or a cloud is </a:t>
            </a:r>
            <a:r>
              <a:rPr lang="en-US" sz="2800" b="1" dirty="0">
                <a:solidFill>
                  <a:srgbClr val="0070C0"/>
                </a:solidFill>
              </a:rPr>
              <a:t>loosely</a:t>
            </a:r>
            <a:r>
              <a:rPr lang="en-US" sz="2800" dirty="0"/>
              <a:t> coupled.</a:t>
            </a:r>
          </a:p>
          <a:p>
            <a:pPr algn="just">
              <a:lnSpc>
                <a:spcPct val="90000"/>
              </a:lnSpc>
              <a:buNone/>
            </a:pPr>
            <a:endParaRPr lang="en-US" sz="2800" dirty="0"/>
          </a:p>
          <a:p>
            <a:pPr algn="just">
              <a:lnSpc>
                <a:spcPct val="90000"/>
              </a:lnSpc>
            </a:pPr>
            <a:r>
              <a:rPr lang="en-US" sz="2800" b="1" dirty="0">
                <a:solidFill>
                  <a:srgbClr val="00B050"/>
                </a:solidFill>
              </a:rPr>
              <a:t>Homogeneity</a:t>
            </a:r>
            <a:r>
              <a:rPr lang="en-US" sz="2800" dirty="0"/>
              <a:t> -clusters are made up of </a:t>
            </a:r>
            <a:r>
              <a:rPr lang="en-US" sz="2800" b="1" dirty="0">
                <a:solidFill>
                  <a:srgbClr val="FF0000"/>
                </a:solidFill>
              </a:rPr>
              <a:t>machines with similar hardware</a:t>
            </a:r>
            <a:r>
              <a:rPr lang="en-US" sz="2800" dirty="0">
                <a:solidFill>
                  <a:srgbClr val="FF0000"/>
                </a:solidFill>
              </a:rPr>
              <a:t>,</a:t>
            </a:r>
            <a:r>
              <a:rPr lang="en-US" sz="2800" dirty="0"/>
              <a:t> whereas clouds and grids are made up of machines with possibly very </a:t>
            </a:r>
            <a:r>
              <a:rPr lang="en-US" sz="2800" b="1" dirty="0">
                <a:solidFill>
                  <a:srgbClr val="0070C0"/>
                </a:solidFill>
              </a:rPr>
              <a:t>different hardware configurations.</a:t>
            </a:r>
          </a:p>
          <a:p>
            <a:pPr algn="just">
              <a:lnSpc>
                <a:spcPct val="90000"/>
              </a:lnSpc>
              <a:buNone/>
            </a:pPr>
            <a:endParaRPr lang="en-US" sz="2800" b="1" dirty="0">
              <a:solidFill>
                <a:srgbClr val="0070C0"/>
              </a:solidFill>
            </a:endParaRPr>
          </a:p>
          <a:p>
            <a:pPr algn="just">
              <a:lnSpc>
                <a:spcPct val="90000"/>
              </a:lnSpc>
            </a:pPr>
            <a:r>
              <a:rPr lang="en-US" sz="2800" b="1" dirty="0">
                <a:solidFill>
                  <a:srgbClr val="00B050"/>
                </a:solidFill>
              </a:rPr>
              <a:t>Ownership</a:t>
            </a:r>
            <a:r>
              <a:rPr lang="en-US" sz="2800" dirty="0"/>
              <a:t>: A grid is a collection of computers which is owned by </a:t>
            </a:r>
            <a:r>
              <a:rPr lang="en-US" sz="2800" b="1" dirty="0">
                <a:solidFill>
                  <a:srgbClr val="FF0000"/>
                </a:solidFill>
              </a:rPr>
              <a:t>multiple parties in multiple locations. </a:t>
            </a:r>
            <a:r>
              <a:rPr lang="en-US" sz="2800" dirty="0"/>
              <a:t>Whereas a cloud is a collection of computers usually owned by a </a:t>
            </a:r>
            <a:r>
              <a:rPr lang="en-US" sz="2800" b="1" dirty="0">
                <a:solidFill>
                  <a:srgbClr val="0070C0"/>
                </a:solidFill>
              </a:rPr>
              <a:t>single party.</a:t>
            </a:r>
          </a:p>
          <a:p>
            <a:pPr algn="just">
              <a:lnSpc>
                <a:spcPct val="90000"/>
              </a:lnSpc>
              <a:buNone/>
            </a:pPr>
            <a:endParaRPr lang="en-US" sz="2800" b="1" dirty="0">
              <a:solidFill>
                <a:srgbClr val="0070C0"/>
              </a:solidFill>
            </a:endParaRPr>
          </a:p>
          <a:p>
            <a:pPr algn="just">
              <a:lnSpc>
                <a:spcPct val="90000"/>
              </a:lnSpc>
            </a:pPr>
            <a:r>
              <a:rPr lang="en-US" sz="2800" b="1" dirty="0">
                <a:solidFill>
                  <a:srgbClr val="00B050"/>
                </a:solidFill>
              </a:rPr>
              <a:t>Load distribution</a:t>
            </a:r>
            <a:r>
              <a:rPr lang="en-US" sz="2800" dirty="0"/>
              <a:t>: In cluster the load is distributed among </a:t>
            </a:r>
            <a:r>
              <a:rPr lang="en-US" sz="2800" b="1" dirty="0">
                <a:solidFill>
                  <a:srgbClr val="FF0000"/>
                </a:solidFill>
              </a:rPr>
              <a:t>all nodes</a:t>
            </a:r>
            <a:r>
              <a:rPr lang="en-US" sz="2800" b="1" dirty="0"/>
              <a:t> </a:t>
            </a:r>
            <a:r>
              <a:rPr lang="en-US" sz="2800" dirty="0"/>
              <a:t>but in case of  Cloud, the </a:t>
            </a:r>
            <a:r>
              <a:rPr lang="en-US" sz="2800" b="1" dirty="0">
                <a:solidFill>
                  <a:srgbClr val="0070C0"/>
                </a:solidFill>
              </a:rPr>
              <a:t>resources are allocated as per the request</a:t>
            </a:r>
            <a:r>
              <a:rPr lang="en-US" sz="2800" dirty="0"/>
              <a:t>. The whole data center is not occupied by one job.</a:t>
            </a:r>
          </a:p>
          <a:p>
            <a:pPr algn="just">
              <a:lnSpc>
                <a:spcPct val="90000"/>
              </a:lnSpc>
            </a:pPr>
            <a:endParaRPr lang="en-US" sz="2800" b="1" dirty="0">
              <a:solidFill>
                <a:srgbClr val="0070C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1066799"/>
          </a:xfrm>
          <a:solidFill>
            <a:schemeClr val="accent3">
              <a:lumMod val="60000"/>
              <a:lumOff val="40000"/>
            </a:schemeClr>
          </a:solidFill>
        </p:spPr>
        <p:txBody>
          <a:bodyPr/>
          <a:lstStyle/>
          <a:p>
            <a:r>
              <a:rPr lang="en-GB" dirty="0"/>
              <a:t>What is Cloud Computing?</a:t>
            </a:r>
            <a:endParaRPr lang="en-US" dirty="0"/>
          </a:p>
        </p:txBody>
      </p:sp>
      <p:sp>
        <p:nvSpPr>
          <p:cNvPr id="3" name="Subtitle 2"/>
          <p:cNvSpPr>
            <a:spLocks noGrp="1"/>
          </p:cNvSpPr>
          <p:nvPr>
            <p:ph type="subTitle" idx="1"/>
          </p:nvPr>
        </p:nvSpPr>
        <p:spPr>
          <a:xfrm>
            <a:off x="609600" y="1676400"/>
            <a:ext cx="8153400" cy="4495800"/>
          </a:xfrm>
        </p:spPr>
        <p:txBody>
          <a:bodyPr>
            <a:normAutofit/>
          </a:bodyPr>
          <a:lstStyle/>
          <a:p>
            <a:pPr marL="0" lvl="1" algn="l">
              <a:buFont typeface="Arial" panose="020B0604020202020204" pitchFamily="34" charset="0"/>
              <a:buChar char="•"/>
            </a:pPr>
            <a:r>
              <a:rPr lang="en-GB" sz="2400" dirty="0">
                <a:solidFill>
                  <a:schemeClr val="tx1"/>
                </a:solidFill>
              </a:rPr>
              <a:t>Cloud computing is an umbrella term used to refer to Internet based development and services</a:t>
            </a:r>
          </a:p>
          <a:p>
            <a:pPr algn="l">
              <a:buFont typeface="Arial" panose="020B0604020202020204" pitchFamily="34" charset="0"/>
              <a:buChar char="•"/>
            </a:pPr>
            <a:endParaRPr lang="en-US" sz="2400" dirty="0">
              <a:solidFill>
                <a:schemeClr val="tx1"/>
              </a:solidFill>
            </a:endParaRPr>
          </a:p>
          <a:p>
            <a:pPr algn="l"/>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2"/>
          <a:srcRect/>
          <a:stretch>
            <a:fillRect/>
          </a:stretch>
        </p:blipFill>
        <p:spPr bwMode="auto">
          <a:xfrm>
            <a:off x="437515" y="1676400"/>
            <a:ext cx="7918450" cy="50641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Distributed sysem?</a:t>
            </a:r>
          </a:p>
        </p:txBody>
      </p:sp>
      <p:sp>
        <p:nvSpPr>
          <p:cNvPr id="3" name="Content Placeholder 2"/>
          <p:cNvSpPr>
            <a:spLocks noGrp="1"/>
          </p:cNvSpPr>
          <p:nvPr>
            <p:ph idx="1"/>
          </p:nvPr>
        </p:nvSpPr>
        <p:spPr/>
        <p:txBody>
          <a:bodyPr>
            <a:normAutofit fontScale="70000"/>
          </a:bodyPr>
          <a:lstStyle/>
          <a:p>
            <a:r>
              <a:rPr lang="en-US" b="1"/>
              <a:t>A distributed system, also known as distributed computing, is a system with multiple components located on different machines that communicate and coordinate actions in order to appear as a single coherent system to the end-user.</a:t>
            </a:r>
          </a:p>
          <a:p>
            <a:r>
              <a:rPr lang="en-US"/>
              <a:t>Example - </a:t>
            </a:r>
          </a:p>
          <a:p>
            <a:r>
              <a:rPr lang="en-US"/>
              <a:t>Telecommunication networks: Telephone networks and Cellular networks.</a:t>
            </a:r>
          </a:p>
          <a:p>
            <a:r>
              <a:rPr lang="en-US"/>
              <a:t>A massively multiplayer online game (MMOG, or more commonly, MMO) is an online game with large numbers of players, often hundreds or thousands</a:t>
            </a:r>
          </a:p>
          <a:p>
            <a:r>
              <a:rPr lang="en-US"/>
              <a:t>World wide web</a:t>
            </a:r>
          </a:p>
          <a:p>
            <a:endParaRPr lang="en-US"/>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 name="Picture 8"/>
          <p:cNvPicPr>
            <a:picLocks noGrp="1" noChangeAspect="1" noChangeArrowheads="1"/>
          </p:cNvPicPr>
          <p:nvPr>
            <p:ph idx="1"/>
          </p:nvPr>
        </p:nvPicPr>
        <p:blipFill>
          <a:blip r:embed="rId2"/>
          <a:srcRect/>
          <a:stretch>
            <a:fillRect/>
          </a:stretch>
        </p:blipFill>
        <p:spPr>
          <a:xfrm>
            <a:off x="356870" y="274955"/>
            <a:ext cx="8430260" cy="553593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We need not to install a piece of software on our local PC and this is how the cloud computing overcomes platform dependency issues. Hence, the Cloud Computing is making our business application mobile and collaborative.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Basic Concepts </a:t>
            </a:r>
            <a:br>
              <a:rPr lang="en-US"/>
            </a:br>
            <a:endParaRPr lang="en-US"/>
          </a:p>
        </p:txBody>
      </p:sp>
      <p:sp>
        <p:nvSpPr>
          <p:cNvPr id="3" name="Content Placeholder 2"/>
          <p:cNvSpPr>
            <a:spLocks noGrp="1"/>
          </p:cNvSpPr>
          <p:nvPr>
            <p:ph idx="1"/>
          </p:nvPr>
        </p:nvSpPr>
        <p:spPr/>
        <p:txBody>
          <a:bodyPr>
            <a:normAutofit fontScale="60000"/>
          </a:bodyPr>
          <a:lstStyle/>
          <a:p>
            <a:pPr marL="0" indent="0">
              <a:buNone/>
            </a:pPr>
            <a:r>
              <a:rPr lang="en-US"/>
              <a:t>There are certain services and models working behind the scene making the cloud computing feasible and accessible to end users. Following are the working models for cloud computing: </a:t>
            </a:r>
          </a:p>
          <a:p>
            <a:endParaRPr lang="en-US"/>
          </a:p>
          <a:p>
            <a:r>
              <a:rPr lang="en-US" sz="5715"/>
              <a:t>Deployment Models </a:t>
            </a:r>
          </a:p>
          <a:p>
            <a:r>
              <a:rPr lang="en-US" sz="5715"/>
              <a:t>Service Models </a:t>
            </a:r>
          </a:p>
          <a:p>
            <a:endParaRPr lang="en-US"/>
          </a:p>
          <a:p>
            <a:r>
              <a:rPr lang="en-US"/>
              <a:t>DEPLOYMENT MODELS </a:t>
            </a:r>
          </a:p>
          <a:p>
            <a:r>
              <a:rPr lang="en-US"/>
              <a:t>Deployment models define the type of access to the cloud, i.e., how the cloud is located? Cloud can have any of the four types of access: Public, Private, Hybrid and Community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955"/>
            <a:ext cx="4059555" cy="1143000"/>
          </a:xfrm>
          <a:solidFill>
            <a:schemeClr val="accent5">
              <a:lumMod val="20000"/>
              <a:lumOff val="80000"/>
            </a:schemeClr>
          </a:solidFill>
          <a:ln>
            <a:solidFill>
              <a:schemeClr val="tx1"/>
            </a:solidFill>
          </a:ln>
        </p:spPr>
        <p:txBody>
          <a:bodyPr>
            <a:normAutofit fontScale="90000"/>
          </a:bodyPr>
          <a:lstStyle/>
          <a:p>
            <a:pPr algn="l"/>
            <a:r>
              <a:rPr lang="en-US">
                <a:sym typeface="+mn-ea"/>
              </a:rPr>
              <a:t>Deployment Models</a:t>
            </a:r>
            <a:endParaRPr lang="en-US"/>
          </a:p>
        </p:txBody>
      </p:sp>
      <p:sp>
        <p:nvSpPr>
          <p:cNvPr id="3" name="Content Placeholder 2"/>
          <p:cNvSpPr>
            <a:spLocks noGrp="1"/>
          </p:cNvSpPr>
          <p:nvPr>
            <p:ph sz="half" idx="1"/>
          </p:nvPr>
        </p:nvSpPr>
        <p:spPr>
          <a:xfrm>
            <a:off x="4259580" y="211455"/>
            <a:ext cx="4693920" cy="6536690"/>
          </a:xfrm>
        </p:spPr>
        <p:txBody>
          <a:bodyPr>
            <a:noAutofit/>
          </a:bodyPr>
          <a:lstStyle/>
          <a:p>
            <a:r>
              <a:rPr lang="en-US" sz="1900"/>
              <a:t>The </a:t>
            </a:r>
            <a:r>
              <a:rPr lang="en-US" sz="1900" b="1"/>
              <a:t>Public Cloud</a:t>
            </a:r>
            <a:r>
              <a:rPr lang="en-US" sz="1900"/>
              <a:t> allows systems and services to be easily accessible to the general public. Public cloud may be less secure because of its openness, e.g., e-mail. </a:t>
            </a:r>
          </a:p>
          <a:p>
            <a:endParaRPr lang="en-US" sz="1900"/>
          </a:p>
          <a:p>
            <a:r>
              <a:rPr lang="en-US" sz="1900"/>
              <a:t>The </a:t>
            </a:r>
            <a:r>
              <a:rPr lang="en-US" sz="1900" b="1"/>
              <a:t>Private Cloud</a:t>
            </a:r>
            <a:r>
              <a:rPr lang="en-US" sz="1900"/>
              <a:t> allows systems and services to be accessible within an organization. It offers increased security because of its private nature. </a:t>
            </a:r>
          </a:p>
          <a:p>
            <a:endParaRPr lang="en-US" sz="1900"/>
          </a:p>
          <a:p>
            <a:r>
              <a:rPr lang="en-US" sz="1900" b="1"/>
              <a:t>Cummunity Cloud</a:t>
            </a:r>
            <a:r>
              <a:rPr lang="en-US" sz="1900"/>
              <a:t> -The Community Cloud allows systems and services to be accessible by group of organizations. </a:t>
            </a:r>
          </a:p>
          <a:p>
            <a:endParaRPr lang="en-US" sz="1900"/>
          </a:p>
          <a:p>
            <a:r>
              <a:rPr lang="en-US" sz="1900"/>
              <a:t>The </a:t>
            </a:r>
            <a:r>
              <a:rPr lang="en-US" sz="1900" b="1"/>
              <a:t>Hybrid Cloud</a:t>
            </a:r>
            <a:r>
              <a:rPr lang="en-US" sz="1900"/>
              <a:t> -is mixture of public and private cloud. However, the critical activities are performed using private cloud while the non-critical activities are performed using public cloud.</a:t>
            </a:r>
          </a:p>
        </p:txBody>
      </p:sp>
      <p:pic>
        <p:nvPicPr>
          <p:cNvPr id="28" name="Picture 10"/>
          <p:cNvPicPr>
            <a:picLocks noGrp="1" noChangeAspect="1" noChangeArrowheads="1"/>
          </p:cNvPicPr>
          <p:nvPr>
            <p:ph sz="half" idx="2"/>
          </p:nvPr>
        </p:nvPicPr>
        <p:blipFill>
          <a:blip r:embed="rId2"/>
          <a:srcRect/>
          <a:stretch>
            <a:fillRect/>
          </a:stretch>
        </p:blipFill>
        <p:spPr>
          <a:xfrm>
            <a:off x="457200" y="1597660"/>
            <a:ext cx="4178300" cy="365252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4403725" y="490220"/>
            <a:ext cx="4740275" cy="5562600"/>
          </a:xfrm>
        </p:spPr>
        <p:txBody>
          <a:bodyPr>
            <a:noAutofit/>
          </a:bodyPr>
          <a:lstStyle/>
          <a:p>
            <a:pPr marL="0" indent="0">
              <a:buNone/>
            </a:pPr>
            <a:r>
              <a:rPr lang="en-US" sz="2400" b="1"/>
              <a:t>INFRASTRUCTURE AS A SERVICE (IAAS) </a:t>
            </a:r>
          </a:p>
          <a:p>
            <a:r>
              <a:rPr lang="en-US" sz="2400"/>
              <a:t>IaaS provides access to fundamental resources such as physical machines, virtual machines, virtual storage, etc. </a:t>
            </a:r>
          </a:p>
          <a:p>
            <a:pPr marL="0" indent="0">
              <a:buNone/>
            </a:pPr>
            <a:r>
              <a:rPr lang="en-US" sz="2400" b="1"/>
              <a:t>PLATFORM AS A SERVICE (PAAS)</a:t>
            </a:r>
            <a:r>
              <a:rPr lang="en-US" sz="2400"/>
              <a:t> </a:t>
            </a:r>
          </a:p>
          <a:p>
            <a:r>
              <a:rPr lang="en-US" sz="2400"/>
              <a:t>PaaS provides the runtime environment for applications, development &amp; deployment tools, etc.</a:t>
            </a:r>
          </a:p>
          <a:p>
            <a:pPr marL="0" indent="0">
              <a:buNone/>
            </a:pPr>
            <a:r>
              <a:rPr lang="en-US" sz="2400" b="1"/>
              <a:t>SOFTWARE AS A SERVICE (SAAS) </a:t>
            </a:r>
          </a:p>
          <a:p>
            <a:r>
              <a:rPr lang="en-US" sz="2400"/>
              <a:t>SaaS model allows to use software applications as a service to end users</a:t>
            </a:r>
          </a:p>
        </p:txBody>
      </p:sp>
      <p:sp>
        <p:nvSpPr>
          <p:cNvPr id="7" name="Title 6"/>
          <p:cNvSpPr>
            <a:spLocks noGrp="1"/>
          </p:cNvSpPr>
          <p:nvPr>
            <p:ph type="title"/>
          </p:nvPr>
        </p:nvSpPr>
        <p:spPr>
          <a:xfrm>
            <a:off x="457200" y="274955"/>
            <a:ext cx="3699510" cy="1143000"/>
          </a:xfrm>
          <a:solidFill>
            <a:schemeClr val="accent5">
              <a:lumMod val="20000"/>
              <a:lumOff val="80000"/>
            </a:schemeClr>
          </a:solidFill>
          <a:ln>
            <a:solidFill>
              <a:schemeClr val="tx2"/>
            </a:solidFill>
          </a:ln>
        </p:spPr>
        <p:txBody>
          <a:bodyPr>
            <a:normAutofit/>
          </a:bodyPr>
          <a:lstStyle/>
          <a:p>
            <a:pPr algn="l"/>
            <a:r>
              <a:rPr lang="en-US">
                <a:solidFill>
                  <a:schemeClr val="tx1"/>
                </a:solidFill>
                <a:sym typeface="+mn-ea"/>
              </a:rPr>
              <a:t>Service Models</a:t>
            </a:r>
          </a:p>
        </p:txBody>
      </p:sp>
      <p:pic>
        <p:nvPicPr>
          <p:cNvPr id="8" name="Content Placeholder 4"/>
          <p:cNvPicPr>
            <a:picLocks noGrp="1" noChangeAspect="1"/>
          </p:cNvPicPr>
          <p:nvPr>
            <p:ph sz="half" idx="1"/>
          </p:nvPr>
        </p:nvPicPr>
        <p:blipFill>
          <a:blip r:embed="rId2"/>
          <a:stretch>
            <a:fillRect/>
          </a:stretch>
        </p:blipFill>
        <p:spPr>
          <a:xfrm>
            <a:off x="457200" y="2059305"/>
            <a:ext cx="4047490" cy="406146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Content Placeholder 4"/>
          <p:cNvPicPr>
            <a:picLocks noGrp="1" noChangeAspect="1"/>
          </p:cNvPicPr>
          <p:nvPr>
            <p:ph sz="half" idx="1"/>
          </p:nvPr>
        </p:nvPicPr>
        <p:blipFill>
          <a:blip r:embed="rId2"/>
          <a:stretch>
            <a:fillRect/>
          </a:stretch>
        </p:blipFill>
        <p:spPr>
          <a:xfrm>
            <a:off x="457200" y="282575"/>
            <a:ext cx="8563610" cy="58439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
            <a:ext cx="8229600" cy="1143000"/>
          </a:xfrm>
        </p:spPr>
        <p:txBody>
          <a:bodyPr/>
          <a:lstStyle/>
          <a:p>
            <a:r>
              <a:rPr lang="en-US"/>
              <a:t>Benefits</a:t>
            </a:r>
          </a:p>
        </p:txBody>
      </p:sp>
      <p:pic>
        <p:nvPicPr>
          <p:cNvPr id="4" name="Content Placeholder 3"/>
          <p:cNvPicPr>
            <a:picLocks noGrp="1" noChangeAspect="1"/>
          </p:cNvPicPr>
          <p:nvPr>
            <p:ph idx="1"/>
          </p:nvPr>
        </p:nvPicPr>
        <p:blipFill>
          <a:blip r:embed="rId2"/>
          <a:stretch>
            <a:fillRect/>
          </a:stretch>
        </p:blipFill>
        <p:spPr>
          <a:xfrm>
            <a:off x="567055" y="1090930"/>
            <a:ext cx="7379335" cy="51562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07415" y="499745"/>
            <a:ext cx="7329170" cy="55810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dirty="0"/>
              <a:t>Distributed Systems : </a:t>
            </a:r>
            <a:br>
              <a:rPr lang="en-US" dirty="0"/>
            </a:br>
            <a:r>
              <a:rPr lang="en-US" dirty="0"/>
              <a:t>A brief introduction</a:t>
            </a:r>
          </a:p>
        </p:txBody>
      </p:sp>
      <p:sp>
        <p:nvSpPr>
          <p:cNvPr id="3" name="Content Placeholder 2"/>
          <p:cNvSpPr>
            <a:spLocks noGrp="1"/>
          </p:cNvSpPr>
          <p:nvPr>
            <p:ph idx="1"/>
          </p:nvPr>
        </p:nvSpPr>
        <p:spPr/>
        <p:txBody>
          <a:bodyPr>
            <a:normAutofit fontScale="92500"/>
          </a:bodyPr>
          <a:lstStyle/>
          <a:p>
            <a:pPr>
              <a:lnSpc>
                <a:spcPct val="90000"/>
              </a:lnSpc>
            </a:pPr>
            <a:r>
              <a:rPr lang="en-US" dirty="0"/>
              <a:t>A collection of independent computers that appears to its users as a </a:t>
            </a:r>
            <a:r>
              <a:rPr lang="en-US" dirty="0">
                <a:solidFill>
                  <a:srgbClr val="FF0000"/>
                </a:solidFill>
              </a:rPr>
              <a:t>single coherent system.</a:t>
            </a:r>
          </a:p>
          <a:p>
            <a:pPr>
              <a:lnSpc>
                <a:spcPct val="90000"/>
              </a:lnSpc>
            </a:pPr>
            <a:r>
              <a:rPr lang="en-US" dirty="0"/>
              <a:t>Features: </a:t>
            </a:r>
          </a:p>
          <a:p>
            <a:pPr lvl="1">
              <a:lnSpc>
                <a:spcPct val="90000"/>
              </a:lnSpc>
            </a:pPr>
            <a:r>
              <a:rPr lang="en-US" dirty="0"/>
              <a:t>No shared memory</a:t>
            </a:r>
          </a:p>
          <a:p>
            <a:pPr lvl="1">
              <a:lnSpc>
                <a:spcPct val="90000"/>
              </a:lnSpc>
            </a:pPr>
            <a:r>
              <a:rPr lang="en-US" dirty="0"/>
              <a:t>Message-based communication</a:t>
            </a:r>
          </a:p>
          <a:p>
            <a:pPr lvl="1">
              <a:lnSpc>
                <a:spcPct val="90000"/>
              </a:lnSpc>
            </a:pPr>
            <a:r>
              <a:rPr lang="en-US" dirty="0"/>
              <a:t>Each runs its own local OS</a:t>
            </a:r>
          </a:p>
          <a:p>
            <a:pPr lvl="1">
              <a:lnSpc>
                <a:spcPct val="90000"/>
              </a:lnSpc>
            </a:pPr>
            <a:r>
              <a:rPr lang="en-US" dirty="0"/>
              <a:t>Heterogeneity</a:t>
            </a:r>
          </a:p>
          <a:p>
            <a:pPr>
              <a:lnSpc>
                <a:spcPct val="90000"/>
              </a:lnSpc>
            </a:pPr>
            <a:r>
              <a:rPr lang="en-US" dirty="0"/>
              <a:t>Ideal: to present a single-system image:</a:t>
            </a:r>
          </a:p>
          <a:p>
            <a:pPr lvl="1">
              <a:lnSpc>
                <a:spcPct val="90000"/>
              </a:lnSpc>
            </a:pPr>
            <a:r>
              <a:rPr lang="en-US" dirty="0"/>
              <a:t>The distributed system “looks like” a single computer rather than a collection of separate computers.</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dirty="0"/>
              <a:t>Distributed Systems : </a:t>
            </a:r>
            <a:br>
              <a:rPr lang="en-US" dirty="0"/>
            </a:br>
            <a:r>
              <a:rPr lang="en-US" dirty="0"/>
              <a:t>A brief introduction</a:t>
            </a:r>
          </a:p>
        </p:txBody>
      </p:sp>
      <p:sp>
        <p:nvSpPr>
          <p:cNvPr id="3" name="Content Placeholder 2"/>
          <p:cNvSpPr>
            <a:spLocks noGrp="1"/>
          </p:cNvSpPr>
          <p:nvPr>
            <p:ph idx="1"/>
          </p:nvPr>
        </p:nvSpPr>
        <p:spPr/>
        <p:txBody>
          <a:bodyPr/>
          <a:lstStyle/>
          <a:p>
            <a:pPr>
              <a:buNone/>
            </a:pPr>
            <a:r>
              <a:rPr lang="en-US" b="1" dirty="0"/>
              <a:t>Distributed system: </a:t>
            </a:r>
            <a:r>
              <a:rPr lang="en-US" b="1" i="1" dirty="0"/>
              <a:t>the hardware and software of a collection of independent computers that cooperate to realize some functionality </a:t>
            </a:r>
          </a:p>
          <a:p>
            <a:r>
              <a:rPr lang="en-US" dirty="0"/>
              <a:t>–usually, individual parts cannot realize that functionality just by themselves</a:t>
            </a:r>
          </a:p>
          <a:p>
            <a:r>
              <a:rPr lang="en-US" dirty="0"/>
              <a:t>–may be serving a user (...ultimately)</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a:solidFill>
            <a:schemeClr val="accent3">
              <a:lumMod val="60000"/>
              <a:lumOff val="40000"/>
            </a:schemeClr>
          </a:solidFill>
        </p:spPr>
        <p:txBody>
          <a:bodyPr>
            <a:normAutofit fontScale="90000"/>
          </a:bodyPr>
          <a:lstStyle/>
          <a:p>
            <a:r>
              <a:rPr lang="en-US" altLang="zh-TW" dirty="0"/>
              <a:t>Centralized System Characteristics</a:t>
            </a:r>
            <a:br>
              <a:rPr lang="en-US" altLang="zh-TW" dirty="0"/>
            </a:br>
            <a:r>
              <a:rPr lang="en-US" altLang="zh-TW" dirty="0"/>
              <a:t>On-Cs-Ra-S-P-P</a:t>
            </a:r>
            <a:endParaRPr lang="en-US" dirty="0"/>
          </a:p>
        </p:txBody>
      </p:sp>
      <p:sp>
        <p:nvSpPr>
          <p:cNvPr id="3" name="Content Placeholder 2"/>
          <p:cNvSpPr>
            <a:spLocks noGrp="1"/>
          </p:cNvSpPr>
          <p:nvPr>
            <p:ph idx="1"/>
          </p:nvPr>
        </p:nvSpPr>
        <p:spPr/>
        <p:txBody>
          <a:bodyPr/>
          <a:lstStyle/>
          <a:p>
            <a:r>
              <a:rPr lang="en-US" altLang="zh-TW" dirty="0">
                <a:solidFill>
                  <a:srgbClr val="00B050"/>
                </a:solidFill>
                <a:ea typeface="PMingLiU" pitchFamily="18" charset="-120"/>
              </a:rPr>
              <a:t>One </a:t>
            </a:r>
            <a:r>
              <a:rPr lang="en-US" altLang="zh-TW" dirty="0">
                <a:ea typeface="PMingLiU" pitchFamily="18" charset="-120"/>
              </a:rPr>
              <a:t>component with </a:t>
            </a:r>
            <a:r>
              <a:rPr lang="en-US" altLang="zh-TW" dirty="0">
                <a:solidFill>
                  <a:srgbClr val="FF0000"/>
                </a:solidFill>
                <a:ea typeface="PMingLiU" pitchFamily="18" charset="-120"/>
              </a:rPr>
              <a:t>Non-autonomous parts</a:t>
            </a:r>
          </a:p>
          <a:p>
            <a:pPr>
              <a:buNone/>
            </a:pPr>
            <a:endParaRPr lang="en-US" altLang="zh-TW" sz="800" dirty="0">
              <a:ea typeface="PMingLiU" pitchFamily="18" charset="-120"/>
            </a:endParaRPr>
          </a:p>
          <a:p>
            <a:r>
              <a:rPr lang="en-US" altLang="zh-TW" dirty="0">
                <a:solidFill>
                  <a:srgbClr val="FF0000"/>
                </a:solidFill>
                <a:ea typeface="PMingLiU" pitchFamily="18" charset="-120"/>
              </a:rPr>
              <a:t>Components shared </a:t>
            </a:r>
            <a:r>
              <a:rPr lang="en-US" altLang="zh-TW" dirty="0">
                <a:ea typeface="PMingLiU" pitchFamily="18" charset="-120"/>
              </a:rPr>
              <a:t>by users all the time</a:t>
            </a:r>
          </a:p>
          <a:p>
            <a:pPr>
              <a:buNone/>
            </a:pPr>
            <a:endParaRPr lang="en-US" altLang="zh-TW" sz="800" dirty="0">
              <a:ea typeface="PMingLiU" pitchFamily="18" charset="-120"/>
            </a:endParaRPr>
          </a:p>
          <a:p>
            <a:r>
              <a:rPr lang="en-US" altLang="zh-TW" dirty="0">
                <a:ea typeface="PMingLiU" pitchFamily="18" charset="-120"/>
              </a:rPr>
              <a:t>All </a:t>
            </a:r>
            <a:r>
              <a:rPr lang="en-US" altLang="zh-TW" dirty="0">
                <a:solidFill>
                  <a:srgbClr val="FF0000"/>
                </a:solidFill>
                <a:ea typeface="PMingLiU" pitchFamily="18" charset="-120"/>
              </a:rPr>
              <a:t>Resources</a:t>
            </a:r>
            <a:r>
              <a:rPr lang="en-US" altLang="zh-TW" dirty="0">
                <a:ea typeface="PMingLiU" pitchFamily="18" charset="-120"/>
              </a:rPr>
              <a:t> </a:t>
            </a:r>
            <a:r>
              <a:rPr lang="en-US" altLang="zh-TW" dirty="0">
                <a:solidFill>
                  <a:srgbClr val="FF0000"/>
                </a:solidFill>
                <a:ea typeface="PMingLiU" pitchFamily="18" charset="-120"/>
              </a:rPr>
              <a:t>accessible</a:t>
            </a:r>
          </a:p>
          <a:p>
            <a:pPr>
              <a:buNone/>
            </a:pPr>
            <a:endParaRPr lang="en-US" altLang="zh-TW" sz="800" dirty="0">
              <a:solidFill>
                <a:srgbClr val="FF0000"/>
              </a:solidFill>
              <a:ea typeface="PMingLiU" pitchFamily="18" charset="-120"/>
            </a:endParaRPr>
          </a:p>
          <a:p>
            <a:r>
              <a:rPr lang="en-US" altLang="zh-TW" dirty="0">
                <a:solidFill>
                  <a:srgbClr val="FF0000"/>
                </a:solidFill>
                <a:ea typeface="PMingLiU" pitchFamily="18" charset="-120"/>
              </a:rPr>
              <a:t>Software</a:t>
            </a:r>
            <a:r>
              <a:rPr lang="en-US" altLang="zh-TW" dirty="0">
                <a:ea typeface="PMingLiU" pitchFamily="18" charset="-120"/>
              </a:rPr>
              <a:t> runs in a single</a:t>
            </a:r>
            <a:r>
              <a:rPr lang="en-US" altLang="zh-TW" dirty="0">
                <a:solidFill>
                  <a:srgbClr val="FF0000"/>
                </a:solidFill>
                <a:ea typeface="PMingLiU" pitchFamily="18" charset="-120"/>
              </a:rPr>
              <a:t> </a:t>
            </a:r>
            <a:r>
              <a:rPr lang="en-US" altLang="zh-TW" dirty="0">
                <a:ea typeface="PMingLiU" pitchFamily="18" charset="-120"/>
              </a:rPr>
              <a:t>process</a:t>
            </a:r>
          </a:p>
          <a:p>
            <a:pPr>
              <a:buNone/>
            </a:pPr>
            <a:endParaRPr lang="en-US" altLang="zh-TW" sz="800" dirty="0">
              <a:ea typeface="PMingLiU" pitchFamily="18" charset="-120"/>
            </a:endParaRPr>
          </a:p>
          <a:p>
            <a:r>
              <a:rPr lang="en-US" altLang="zh-TW" dirty="0">
                <a:ea typeface="PMingLiU" pitchFamily="18" charset="-120"/>
              </a:rPr>
              <a:t>Single </a:t>
            </a:r>
            <a:r>
              <a:rPr lang="en-US" altLang="zh-TW" dirty="0">
                <a:solidFill>
                  <a:srgbClr val="FF0000"/>
                </a:solidFill>
                <a:ea typeface="PMingLiU" pitchFamily="18" charset="-120"/>
              </a:rPr>
              <a:t>point of control</a:t>
            </a:r>
          </a:p>
          <a:p>
            <a:pPr>
              <a:buNone/>
            </a:pPr>
            <a:endParaRPr lang="en-US" altLang="zh-TW" sz="800" dirty="0">
              <a:ea typeface="PMingLiU" pitchFamily="18" charset="-120"/>
            </a:endParaRPr>
          </a:p>
          <a:p>
            <a:r>
              <a:rPr lang="en-US" altLang="zh-TW" dirty="0">
                <a:ea typeface="PMingLiU" pitchFamily="18" charset="-120"/>
              </a:rPr>
              <a:t>Single </a:t>
            </a:r>
            <a:r>
              <a:rPr lang="en-US" altLang="zh-TW" dirty="0">
                <a:solidFill>
                  <a:srgbClr val="FF0000"/>
                </a:solidFill>
                <a:ea typeface="PMingLiU" pitchFamily="18" charset="-120"/>
              </a:rPr>
              <a:t>point of failure</a:t>
            </a:r>
            <a:endParaRPr lang="en-US"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60000"/>
              <a:lumOff val="40000"/>
            </a:schemeClr>
          </a:solidFill>
        </p:spPr>
        <p:txBody>
          <a:bodyPr>
            <a:normAutofit fontScale="90000"/>
          </a:bodyPr>
          <a:lstStyle/>
          <a:p>
            <a:r>
              <a:rPr lang="en-US" altLang="zh-TW" dirty="0"/>
              <a:t>Distributed System Characteristics</a:t>
            </a:r>
            <a:br>
              <a:rPr lang="en-US" altLang="zh-TW" dirty="0"/>
            </a:br>
            <a:r>
              <a:rPr lang="en-US" altLang="zh-TW" dirty="0"/>
              <a:t>opposite of </a:t>
            </a:r>
            <a:r>
              <a:rPr lang="en-US" altLang="zh-TW" dirty="0" err="1"/>
              <a:t>Centralised</a:t>
            </a:r>
            <a:r>
              <a:rPr lang="en-US" altLang="zh-TW" dirty="0"/>
              <a:t>..</a:t>
            </a:r>
            <a:endParaRPr lang="en-US" dirty="0"/>
          </a:p>
        </p:txBody>
      </p:sp>
      <p:sp>
        <p:nvSpPr>
          <p:cNvPr id="3" name="Content Placeholder 2"/>
          <p:cNvSpPr>
            <a:spLocks noGrp="1"/>
          </p:cNvSpPr>
          <p:nvPr>
            <p:ph idx="1"/>
          </p:nvPr>
        </p:nvSpPr>
        <p:spPr/>
        <p:txBody>
          <a:bodyPr>
            <a:normAutofit lnSpcReduction="10000"/>
          </a:bodyPr>
          <a:lstStyle/>
          <a:p>
            <a:r>
              <a:rPr lang="en-US" altLang="zh-TW" dirty="0">
                <a:ea typeface="PMingLiU" pitchFamily="18" charset="-120"/>
              </a:rPr>
              <a:t>Multiple autonomous components</a:t>
            </a:r>
            <a:endParaRPr lang="en-US" altLang="zh-TW" sz="800" dirty="0">
              <a:ea typeface="PMingLiU" pitchFamily="18" charset="-120"/>
            </a:endParaRPr>
          </a:p>
          <a:p>
            <a:pPr>
              <a:buNone/>
            </a:pPr>
            <a:endParaRPr lang="en-US" altLang="zh-TW" sz="800" dirty="0">
              <a:ea typeface="PMingLiU" pitchFamily="18" charset="-120"/>
            </a:endParaRPr>
          </a:p>
          <a:p>
            <a:r>
              <a:rPr lang="en-US" altLang="zh-TW" dirty="0">
                <a:ea typeface="PMingLiU" pitchFamily="18" charset="-120"/>
              </a:rPr>
              <a:t>Components are not shared by all users</a:t>
            </a:r>
          </a:p>
          <a:p>
            <a:pPr>
              <a:buNone/>
            </a:pPr>
            <a:endParaRPr lang="en-US" altLang="zh-TW" sz="800" dirty="0">
              <a:ea typeface="PMingLiU" pitchFamily="18" charset="-120"/>
            </a:endParaRPr>
          </a:p>
          <a:p>
            <a:r>
              <a:rPr lang="en-US" altLang="zh-TW" dirty="0">
                <a:ea typeface="PMingLiU" pitchFamily="18" charset="-120"/>
              </a:rPr>
              <a:t>Resources may not be accessible</a:t>
            </a:r>
          </a:p>
          <a:p>
            <a:pPr>
              <a:buNone/>
            </a:pPr>
            <a:endParaRPr lang="en-US" altLang="zh-TW" sz="800" dirty="0">
              <a:ea typeface="PMingLiU" pitchFamily="18" charset="-120"/>
            </a:endParaRPr>
          </a:p>
          <a:p>
            <a:r>
              <a:rPr lang="en-US" altLang="zh-TW" dirty="0">
                <a:ea typeface="PMingLiU" pitchFamily="18" charset="-120"/>
              </a:rPr>
              <a:t>Software runs in concurrent processes on different processors</a:t>
            </a:r>
          </a:p>
          <a:p>
            <a:pPr>
              <a:buNone/>
            </a:pPr>
            <a:endParaRPr lang="en-US" altLang="zh-TW" sz="800" dirty="0">
              <a:ea typeface="PMingLiU" pitchFamily="18" charset="-120"/>
            </a:endParaRPr>
          </a:p>
          <a:p>
            <a:r>
              <a:rPr lang="en-US" altLang="zh-TW" dirty="0">
                <a:ea typeface="PMingLiU" pitchFamily="18" charset="-120"/>
              </a:rPr>
              <a:t>Multiple points of control</a:t>
            </a:r>
          </a:p>
          <a:p>
            <a:pPr>
              <a:buNone/>
            </a:pPr>
            <a:endParaRPr lang="en-US" altLang="zh-TW" sz="800" dirty="0">
              <a:ea typeface="PMingLiU" pitchFamily="18" charset="-120"/>
            </a:endParaRPr>
          </a:p>
          <a:p>
            <a:r>
              <a:rPr lang="en-US" altLang="zh-TW" dirty="0">
                <a:ea typeface="PMingLiU" pitchFamily="18" charset="-120"/>
              </a:rPr>
              <a:t>Multiple points of failure</a:t>
            </a:r>
            <a:endParaRPr lang="en-US" dirty="0"/>
          </a:p>
        </p:txBody>
      </p:sp>
    </p:spTree>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3301</Words>
  <Application>Microsoft Office PowerPoint</Application>
  <PresentationFormat>On-screen Show (4:3)</PresentationFormat>
  <Paragraphs>338</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PMingLiU</vt:lpstr>
      <vt:lpstr>Arial</vt:lpstr>
      <vt:lpstr>Calibri</vt:lpstr>
      <vt:lpstr>Century Schoolbook</vt:lpstr>
      <vt:lpstr>Wingdings</vt:lpstr>
      <vt:lpstr>幼圆</vt:lpstr>
      <vt:lpstr>Office Theme</vt:lpstr>
      <vt:lpstr>Cloud Computing </vt:lpstr>
      <vt:lpstr>PowerPoint Presentation</vt:lpstr>
      <vt:lpstr>Module Outline</vt:lpstr>
      <vt:lpstr>What is computing?</vt:lpstr>
      <vt:lpstr>What is Distributed sysem?</vt:lpstr>
      <vt:lpstr>Distributed Systems :  A brief introduction</vt:lpstr>
      <vt:lpstr>Distributed Systems :  A brief introduction</vt:lpstr>
      <vt:lpstr>Centralized System Characteristics On-Cs-Ra-S-P-P</vt:lpstr>
      <vt:lpstr>Distributed System Characteristics opposite of Centralised..</vt:lpstr>
      <vt:lpstr>PowerPoint Presentation</vt:lpstr>
      <vt:lpstr>Distributed System Characteristics (SEAM)</vt:lpstr>
      <vt:lpstr>Advantages of Distributed System over Centralized System(SIRI)</vt:lpstr>
      <vt:lpstr>     Contd ..</vt:lpstr>
      <vt:lpstr>     Contd ..</vt:lpstr>
      <vt:lpstr>Disadvantages of Distributed System</vt:lpstr>
      <vt:lpstr>What is Cluster Computing?</vt:lpstr>
      <vt:lpstr>What is Cluster Computing?</vt:lpstr>
      <vt:lpstr>Types of cluster computing</vt:lpstr>
      <vt:lpstr>PowerPoint Presentation</vt:lpstr>
      <vt:lpstr>Types of cluster computing</vt:lpstr>
      <vt:lpstr>Cluster Computing</vt:lpstr>
      <vt:lpstr>Grid Computing</vt:lpstr>
      <vt:lpstr>Grid Computing</vt:lpstr>
      <vt:lpstr>PowerPoint Presentation</vt:lpstr>
      <vt:lpstr>PowerPoint Presentation</vt:lpstr>
      <vt:lpstr>PowerPoint Presentation</vt:lpstr>
      <vt:lpstr>PowerPoint Presentation</vt:lpstr>
      <vt:lpstr>PowerPoint Presentation</vt:lpstr>
      <vt:lpstr>Components in Grid</vt:lpstr>
      <vt:lpstr>PowerPoint Presentation</vt:lpstr>
      <vt:lpstr>PowerPoint Presentation</vt:lpstr>
      <vt:lpstr>PowerPoint Presentation</vt:lpstr>
      <vt:lpstr>Architecture of Grid</vt:lpstr>
      <vt:lpstr>Grid Computing</vt:lpstr>
      <vt:lpstr>      Cont ...</vt:lpstr>
      <vt:lpstr>Grid Computing</vt:lpstr>
      <vt:lpstr>PowerPoint Presentation</vt:lpstr>
      <vt:lpstr>PowerPoint Presentation</vt:lpstr>
      <vt:lpstr>Types of Grid Systems</vt:lpstr>
      <vt:lpstr>Types of Grid Systems</vt:lpstr>
      <vt:lpstr>      Cont ...</vt:lpstr>
      <vt:lpstr>Examples</vt:lpstr>
      <vt:lpstr>Mobile Computing</vt:lpstr>
      <vt:lpstr>PowerPoint Presentation</vt:lpstr>
      <vt:lpstr>PowerPoint Presentation</vt:lpstr>
      <vt:lpstr>What is Cloud Computing?</vt:lpstr>
      <vt:lpstr>     Contd..</vt:lpstr>
      <vt:lpstr>Difference between cluster and cloud computing (SCHOL)</vt:lpstr>
      <vt:lpstr>What is Cloud Computing?</vt:lpstr>
      <vt:lpstr>PowerPoint Presentation</vt:lpstr>
      <vt:lpstr>PowerPoint Presentation</vt:lpstr>
      <vt:lpstr>Basic Concepts  </vt:lpstr>
      <vt:lpstr>Deployment Models</vt:lpstr>
      <vt:lpstr>Service Models</vt:lpstr>
      <vt:lpstr>PowerPoint Presentation</vt:lpstr>
      <vt:lpstr>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Cloud Computing?</dc:title>
  <dc:creator>Harish</dc:creator>
  <cp:lastModifiedBy>106263</cp:lastModifiedBy>
  <cp:revision>146</cp:revision>
  <dcterms:created xsi:type="dcterms:W3CDTF">2018-01-15T13:53:00Z</dcterms:created>
  <dcterms:modified xsi:type="dcterms:W3CDTF">2025-12-02T03:54:19Z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